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4" r:id="rId2"/>
    <p:sldId id="262" r:id="rId3"/>
    <p:sldId id="259" r:id="rId4"/>
    <p:sldId id="268" r:id="rId5"/>
    <p:sldId id="263" r:id="rId6"/>
    <p:sldId id="266" r:id="rId7"/>
    <p:sldId id="270" r:id="rId8"/>
    <p:sldId id="271" r:id="rId9"/>
    <p:sldId id="267" r:id="rId10"/>
    <p:sldId id="310" r:id="rId11"/>
    <p:sldId id="311" r:id="rId12"/>
    <p:sldId id="286" r:id="rId13"/>
    <p:sldId id="288" r:id="rId14"/>
    <p:sldId id="281" r:id="rId15"/>
    <p:sldId id="285" r:id="rId16"/>
    <p:sldId id="290" r:id="rId17"/>
    <p:sldId id="291" r:id="rId18"/>
    <p:sldId id="292" r:id="rId19"/>
    <p:sldId id="293" r:id="rId20"/>
    <p:sldId id="287" r:id="rId21"/>
    <p:sldId id="297" r:id="rId22"/>
    <p:sldId id="294" r:id="rId23"/>
    <p:sldId id="295" r:id="rId24"/>
    <p:sldId id="296" r:id="rId25"/>
    <p:sldId id="284" r:id="rId26"/>
    <p:sldId id="298" r:id="rId27"/>
    <p:sldId id="299" r:id="rId28"/>
    <p:sldId id="300" r:id="rId29"/>
    <p:sldId id="301" r:id="rId30"/>
    <p:sldId id="308" r:id="rId31"/>
    <p:sldId id="302" r:id="rId32"/>
    <p:sldId id="303" r:id="rId33"/>
    <p:sldId id="304" r:id="rId34"/>
    <p:sldId id="312" r:id="rId35"/>
    <p:sldId id="313" r:id="rId36"/>
    <p:sldId id="309" r:id="rId37"/>
    <p:sldId id="306" r:id="rId38"/>
    <p:sldId id="307" r:id="rId39"/>
    <p:sldId id="282" r:id="rId40"/>
    <p:sldId id="283" r:id="rId41"/>
  </p:sldIdLst>
  <p:sldSz cx="12192000" cy="6858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5" roundtripDataSignature="AMtx7mipeka04UwFbWz7MHsn0v9OV+SYT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1A532-5DEB-04D1-4649-09F6BC432F2F}" name="原田 藍美" initials="原藍" userId="Kb5dfQgtARTXZFfspBPYRhh9cN0wx6+NH7VKq55VmFE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藤井詩帆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61"/>
    <a:srgbClr val="A9D18E"/>
    <a:srgbClr val="FFD966"/>
    <a:srgbClr val="99A5DF"/>
    <a:srgbClr val="FF4B29"/>
    <a:srgbClr val="F7F16E"/>
    <a:srgbClr val="576BC9"/>
    <a:srgbClr val="7477A0"/>
    <a:srgbClr val="7989D4"/>
    <a:srgbClr val="F7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09" autoAdjust="0"/>
    <p:restoredTop sz="94353" autoAdjust="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8" Type="http://schemas.openxmlformats.org/officeDocument/2006/relationships/viewProps" Target="viewProps.xml"/><Relationship Id="rId8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0CFAFCB-1258-BADF-2170-250DD71A71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24" cy="513284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93515F-D9E8-CAD2-0667-AE5D8AEB3C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482" y="0"/>
            <a:ext cx="3078924" cy="513284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r">
              <a:defRPr sz="1200"/>
            </a:lvl1pPr>
          </a:lstStyle>
          <a:p>
            <a:fld id="{D51DD991-009B-4779-8729-ECD44FAA8FA5}" type="datetimeFigureOut">
              <a:rPr kumimoji="1" lang="ja-JP" altLang="en-US" smtClean="0"/>
              <a:t>2024/12/24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AE439E-9821-1B4C-4496-F0A7403A38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330"/>
            <a:ext cx="3078924" cy="513284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5CB8FE-A00C-D374-AE72-FC4D72591E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482" y="9721330"/>
            <a:ext cx="3078924" cy="513284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r">
              <a:defRPr sz="1200"/>
            </a:lvl1pPr>
          </a:lstStyle>
          <a:p>
            <a:fld id="{42ABB91A-FBB6-4CC8-8FD8-84333CED1A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531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90" tIns="47732" rIns="95490" bIns="4773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1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90" tIns="47732" rIns="95490" bIns="47732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38863" cy="3452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8"/>
            <a:ext cx="5683250" cy="402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90" tIns="47732" rIns="95490" bIns="47732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90" tIns="47732" rIns="95490" bIns="47732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90" tIns="47732" rIns="95490" bIns="4773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altLang="ja-JP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altLang="ja-JP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08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userDrawn="1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D27FC87-737D-13A2-B8A1-BF52866F4975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839788" y="524780"/>
            <a:ext cx="10515600" cy="54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200" b="0" i="0" u="none" strike="noStrike" cap="none">
                <a:ln w="2222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3;p15">
            <a:extLst>
              <a:ext uri="{FF2B5EF4-FFF2-40B4-BE49-F238E27FC236}">
                <a16:creationId xmlns:a16="http://schemas.microsoft.com/office/drawing/2014/main" id="{21709C43-5F85-5164-9E0B-65C4E4FA5BF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6654CF-0D1A-92F7-5D4A-C3ABD8586479}"/>
              </a:ext>
            </a:extLst>
          </p:cNvPr>
          <p:cNvSpPr/>
          <p:nvPr userDrawn="1"/>
        </p:nvSpPr>
        <p:spPr>
          <a:xfrm>
            <a:off x="838200" y="1074054"/>
            <a:ext cx="10515600" cy="557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11EEB19F-052F-0998-BCB6-2EB8D09B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260000"/>
            <a:ext cx="10515599" cy="43512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114298" indent="0">
              <a:lnSpc>
                <a:spcPct val="100000"/>
              </a:lnSpc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userDrawn="1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4841BF-3A78-2FCB-3D46-4A7D707C7029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9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4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 rot="5400000">
            <a:off x="7133449" y="1956675"/>
            <a:ext cx="58119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 rot="5400000">
            <a:off x="1799350" y="-596126"/>
            <a:ext cx="58119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mployee.jinjer.biz/auth/login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25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jinjer-evaluation.zendesk.com/hc/ja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F51DD29-F38C-E126-297F-07E3580C58F8}"/>
              </a:ext>
            </a:extLst>
          </p:cNvPr>
          <p:cNvSpPr/>
          <p:nvPr/>
        </p:nvSpPr>
        <p:spPr>
          <a:xfrm>
            <a:off x="580571" y="431800"/>
            <a:ext cx="11030857" cy="599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9D0D68-D03C-801E-35A7-FC498DA011E3}"/>
              </a:ext>
            </a:extLst>
          </p:cNvPr>
          <p:cNvSpPr/>
          <p:nvPr/>
        </p:nvSpPr>
        <p:spPr>
          <a:xfrm>
            <a:off x="1175660" y="1277257"/>
            <a:ext cx="3918856" cy="67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n w="2222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従業員・評価者向け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E41E5E-848C-5451-8737-15A73433E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5084148" cy="281364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4C2B8AD-7464-ECCA-6B5D-F1245FDE3592}"/>
              </a:ext>
            </a:extLst>
          </p:cNvPr>
          <p:cNvSpPr/>
          <p:nvPr/>
        </p:nvSpPr>
        <p:spPr>
          <a:xfrm>
            <a:off x="1277260" y="2946400"/>
            <a:ext cx="7634511" cy="261258"/>
          </a:xfrm>
          <a:prstGeom prst="rect">
            <a:avLst/>
          </a:prstGeom>
          <a:solidFill>
            <a:srgbClr val="F7F16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4FAFAB-7E89-757D-56BD-8583A9892490}"/>
              </a:ext>
            </a:extLst>
          </p:cNvPr>
          <p:cNvSpPr txBox="1"/>
          <p:nvPr/>
        </p:nvSpPr>
        <p:spPr>
          <a:xfrm>
            <a:off x="1161145" y="2098040"/>
            <a:ext cx="7866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ジンジャー人事評価</a:t>
            </a:r>
            <a:endParaRPr kumimoji="1" lang="en-US" altLang="ja-JP" sz="6600" b="1" dirty="0">
              <a:ln w="28575">
                <a:solidFill>
                  <a:srgbClr val="171C61"/>
                </a:solidFill>
              </a:ln>
              <a:solidFill>
                <a:srgbClr val="171C6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66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マニュアル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6981B72-0238-2D2F-CDBA-12B1B11A1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0" y="615356"/>
            <a:ext cx="1257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1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CEA6DE-4603-9550-056E-2E817907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ログインをおこなう</a:t>
            </a: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75AF588D-CD45-63C1-3394-40CC4F130625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ログイン画面</a:t>
            </a: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を開き、該当項目を入力し、［ログイン］をクリックしてください。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C70AAB-50AF-A912-08D6-3265EAFA1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342" b="7306"/>
          <a:stretch/>
        </p:blipFill>
        <p:spPr>
          <a:xfrm>
            <a:off x="6178351" y="2023528"/>
            <a:ext cx="3938214" cy="3908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0630FB4-E15E-3216-434F-E149E2D8B36F}"/>
              </a:ext>
            </a:extLst>
          </p:cNvPr>
          <p:cNvSpPr/>
          <p:nvPr/>
        </p:nvSpPr>
        <p:spPr>
          <a:xfrm>
            <a:off x="2075436" y="3253908"/>
            <a:ext cx="3821941" cy="570742"/>
          </a:xfrm>
          <a:prstGeom prst="roundRect">
            <a:avLst>
              <a:gd name="adj" fmla="val 50000"/>
            </a:avLst>
          </a:prstGeom>
          <a:solidFill>
            <a:srgbClr val="576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社員番号</a:t>
            </a:r>
            <a:endParaRPr kumimoji="1" lang="en-US" altLang="ja-JP" sz="16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（もしくはメールアドレス）</a:t>
            </a:r>
            <a:endParaRPr kumimoji="1" lang="en-US" altLang="ja-JP" sz="16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C699C7A-A4EC-A296-75A4-5256822C84D8}"/>
              </a:ext>
            </a:extLst>
          </p:cNvPr>
          <p:cNvSpPr/>
          <p:nvPr/>
        </p:nvSpPr>
        <p:spPr>
          <a:xfrm>
            <a:off x="2075436" y="2717800"/>
            <a:ext cx="3821941" cy="357404"/>
          </a:xfrm>
          <a:prstGeom prst="roundRect">
            <a:avLst>
              <a:gd name="adj" fmla="val 50000"/>
            </a:avLst>
          </a:prstGeom>
          <a:solidFill>
            <a:srgbClr val="576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</a:t>
            </a:r>
            <a:r>
              <a:rPr kumimoji="1" lang="en-US" altLang="ja-JP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4170C7B-1EA7-55C3-1AC3-89DA505264FF}"/>
              </a:ext>
            </a:extLst>
          </p:cNvPr>
          <p:cNvSpPr/>
          <p:nvPr/>
        </p:nvSpPr>
        <p:spPr>
          <a:xfrm>
            <a:off x="2075436" y="4013387"/>
            <a:ext cx="3821941" cy="357404"/>
          </a:xfrm>
          <a:prstGeom prst="roundRect">
            <a:avLst>
              <a:gd name="adj" fmla="val 50000"/>
            </a:avLst>
          </a:prstGeom>
          <a:solidFill>
            <a:srgbClr val="576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パスワード</a:t>
            </a:r>
            <a:endParaRPr kumimoji="1" lang="en-US" altLang="ja-JP" sz="16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923D826-954F-D5AF-4C1B-1590BE5E80C4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897377" y="2896503"/>
            <a:ext cx="1159032" cy="459056"/>
          </a:xfrm>
          <a:prstGeom prst="line">
            <a:avLst/>
          </a:prstGeom>
          <a:ln w="38100">
            <a:solidFill>
              <a:srgbClr val="576B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E8D0D1F-FF33-825F-FFFB-10C292D81E85}"/>
              </a:ext>
            </a:extLst>
          </p:cNvPr>
          <p:cNvSpPr/>
          <p:nvPr/>
        </p:nvSpPr>
        <p:spPr>
          <a:xfrm>
            <a:off x="7111970" y="3165255"/>
            <a:ext cx="2627008" cy="376465"/>
          </a:xfrm>
          <a:prstGeom prst="roundRect">
            <a:avLst/>
          </a:prstGeom>
          <a:noFill/>
          <a:ln>
            <a:solidFill>
              <a:srgbClr val="576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69D08D4-769A-32F8-4CA4-DCA7779D6F40}"/>
              </a:ext>
            </a:extLst>
          </p:cNvPr>
          <p:cNvSpPr/>
          <p:nvPr/>
        </p:nvSpPr>
        <p:spPr>
          <a:xfrm>
            <a:off x="7111970" y="3632717"/>
            <a:ext cx="2627008" cy="376465"/>
          </a:xfrm>
          <a:prstGeom prst="roundRect">
            <a:avLst/>
          </a:prstGeom>
          <a:noFill/>
          <a:ln>
            <a:solidFill>
              <a:srgbClr val="576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8F4BFA4-9435-0AEC-1B52-37323E60ECCE}"/>
              </a:ext>
            </a:extLst>
          </p:cNvPr>
          <p:cNvSpPr/>
          <p:nvPr/>
        </p:nvSpPr>
        <p:spPr>
          <a:xfrm>
            <a:off x="7111969" y="4128602"/>
            <a:ext cx="2627008" cy="360188"/>
          </a:xfrm>
          <a:prstGeom prst="roundRect">
            <a:avLst/>
          </a:prstGeom>
          <a:noFill/>
          <a:ln>
            <a:solidFill>
              <a:srgbClr val="576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50F2DF0-E437-7E4D-A731-B86F4E6CA00E}"/>
              </a:ext>
            </a:extLst>
          </p:cNvPr>
          <p:cNvCxnSpPr>
            <a:cxnSpLocks/>
          </p:cNvCxnSpPr>
          <p:nvPr/>
        </p:nvCxnSpPr>
        <p:spPr>
          <a:xfrm>
            <a:off x="5843992" y="3543097"/>
            <a:ext cx="1212417" cy="244670"/>
          </a:xfrm>
          <a:prstGeom prst="line">
            <a:avLst/>
          </a:prstGeom>
          <a:ln w="38100">
            <a:solidFill>
              <a:srgbClr val="576B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8D20042-9739-801B-75DD-06D43BDBF7D1}"/>
              </a:ext>
            </a:extLst>
          </p:cNvPr>
          <p:cNvCxnSpPr>
            <a:cxnSpLocks/>
          </p:cNvCxnSpPr>
          <p:nvPr/>
        </p:nvCxnSpPr>
        <p:spPr>
          <a:xfrm>
            <a:off x="5843992" y="4199929"/>
            <a:ext cx="1212417" cy="68690"/>
          </a:xfrm>
          <a:prstGeom prst="line">
            <a:avLst/>
          </a:prstGeom>
          <a:ln w="38100">
            <a:solidFill>
              <a:srgbClr val="576B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9143AFF-4273-AD0F-AD9A-242122D65172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STEP1 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F1F465A1-690F-5810-FA25-14DA2BA11C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9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7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CEA6DE-4603-9550-056E-2E817907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人事評価アイコンをクリックする</a:t>
            </a: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75AF588D-CD45-63C1-3394-40CC4F130625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2000" i="0" u="none" strike="noStrike" dirty="0">
                <a:solidFill>
                  <a:srgbClr val="1C2A55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ログイン後</a:t>
            </a:r>
            <a:r>
              <a:rPr lang="en-US" altLang="ja-JP" sz="2000" i="0" u="none" strike="noStrike" dirty="0">
                <a:solidFill>
                  <a:srgbClr val="1C2A55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TOP</a:t>
            </a:r>
            <a:r>
              <a:rPr lang="ja-JP" altLang="en-US" sz="2000" i="0" u="none" strike="noStrike" dirty="0">
                <a:solidFill>
                  <a:srgbClr val="1C2A55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ページにある人事評価のアイコンをクリックします。</a:t>
            </a:r>
            <a:endParaRPr lang="ja-JP" altLang="en-US" sz="20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9143AFF-4273-AD0F-AD9A-242122D65172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STEP2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686A12-3FBB-2776-F853-7262374BB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59039"/>
          <a:stretch/>
        </p:blipFill>
        <p:spPr bwMode="auto">
          <a:xfrm>
            <a:off x="3260699" y="1823147"/>
            <a:ext cx="4693171" cy="4219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4DBB96F-FC3D-690E-BAD8-7A9658EC0F1A}"/>
              </a:ext>
            </a:extLst>
          </p:cNvPr>
          <p:cNvSpPr/>
          <p:nvPr/>
        </p:nvSpPr>
        <p:spPr>
          <a:xfrm>
            <a:off x="3431566" y="5546725"/>
            <a:ext cx="962634" cy="22683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DB159789-DCC2-0F7C-EFC9-D38A95E7DD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10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5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TOP</a:t>
            </a:r>
            <a:r>
              <a:rPr kumimoji="1" lang="ja-JP" altLang="en-US" dirty="0"/>
              <a:t>画面を確認する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｜従業員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CA4A29C-1091-A988-4536-44900F883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1"/>
          <a:stretch/>
        </p:blipFill>
        <p:spPr bwMode="auto">
          <a:xfrm>
            <a:off x="1028700" y="2006827"/>
            <a:ext cx="103251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6650C55-9541-8E3B-FB42-A32813B076EA}"/>
              </a:ext>
            </a:extLst>
          </p:cNvPr>
          <p:cNvSpPr/>
          <p:nvPr/>
        </p:nvSpPr>
        <p:spPr>
          <a:xfrm>
            <a:off x="1473198" y="2481759"/>
            <a:ext cx="1028702" cy="37574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D9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3E8AB6C-06D1-44B2-21C0-E88E3FDDA8DC}"/>
              </a:ext>
            </a:extLst>
          </p:cNvPr>
          <p:cNvSpPr/>
          <p:nvPr/>
        </p:nvSpPr>
        <p:spPr>
          <a:xfrm>
            <a:off x="3079749" y="1446855"/>
            <a:ext cx="5105400" cy="1545320"/>
          </a:xfrm>
          <a:prstGeom prst="roundRect">
            <a:avLst>
              <a:gd name="adj" fmla="val 1116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従業員は［自己評価］タブから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目標や評価の提出をおこないます。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DBDF141B-2340-9A7E-A83F-C897D5FD00AD}"/>
              </a:ext>
            </a:extLst>
          </p:cNvPr>
          <p:cNvSpPr/>
          <p:nvPr/>
        </p:nvSpPr>
        <p:spPr>
          <a:xfrm rot="14026253">
            <a:off x="2790655" y="1949926"/>
            <a:ext cx="544562" cy="1034070"/>
          </a:xfrm>
          <a:prstGeom prst="triangl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439758C-99E1-4BFD-562A-BCEF4F1CA7D8}"/>
              </a:ext>
            </a:extLst>
          </p:cNvPr>
          <p:cNvSpPr/>
          <p:nvPr/>
        </p:nvSpPr>
        <p:spPr>
          <a:xfrm>
            <a:off x="2948779" y="5250365"/>
            <a:ext cx="823121" cy="274136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D9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0DB8C3F-DE8A-BEFC-3158-257000EF150C}"/>
              </a:ext>
            </a:extLst>
          </p:cNvPr>
          <p:cNvSpPr/>
          <p:nvPr/>
        </p:nvSpPr>
        <p:spPr>
          <a:xfrm>
            <a:off x="4366707" y="3914108"/>
            <a:ext cx="5105400" cy="1545320"/>
          </a:xfrm>
          <a:prstGeom prst="roundRect">
            <a:avLst>
              <a:gd name="adj" fmla="val 1116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マークがついているシートが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対象です。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C2DC06ED-9D58-53B4-60D7-95CB130FE586}"/>
              </a:ext>
            </a:extLst>
          </p:cNvPr>
          <p:cNvSpPr/>
          <p:nvPr/>
        </p:nvSpPr>
        <p:spPr>
          <a:xfrm rot="14026253">
            <a:off x="4077613" y="4417179"/>
            <a:ext cx="544562" cy="1034070"/>
          </a:xfrm>
          <a:prstGeom prst="triangl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E9C1C3D3-008E-0C1C-AF83-D99B738C0C75}"/>
              </a:ext>
            </a:extLst>
          </p:cNvPr>
          <p:cNvSpPr/>
          <p:nvPr/>
        </p:nvSpPr>
        <p:spPr>
          <a:xfrm>
            <a:off x="5219686" y="4411534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5" name="Google Shape;43;p15">
            <a:extLst>
              <a:ext uri="{FF2B5EF4-FFF2-40B4-BE49-F238E27FC236}">
                <a16:creationId xmlns:a16="http://schemas.microsoft.com/office/drawing/2014/main" id="{0A0EE7AE-CB21-4560-10A7-26A19CCEAB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11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0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TOP</a:t>
            </a:r>
            <a:r>
              <a:rPr kumimoji="1" lang="ja-JP" altLang="en-US" dirty="0"/>
              <a:t>画面を確認する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｜評価者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385FD4-C6A4-7D36-EAE8-72F2BD10666A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0ACEAE-65FF-82F4-342F-4BDEB77A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FEF811-C5DD-46FE-49C2-C69EBCD161DD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974611B-0BF9-3007-72C3-3D41F8E6F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5"/>
          <a:stretch/>
        </p:blipFill>
        <p:spPr bwMode="auto">
          <a:xfrm>
            <a:off x="1181100" y="2006827"/>
            <a:ext cx="98298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617A57B-9CCE-CFC9-2263-E08E245C4723}"/>
              </a:ext>
            </a:extLst>
          </p:cNvPr>
          <p:cNvSpPr/>
          <p:nvPr/>
        </p:nvSpPr>
        <p:spPr>
          <a:xfrm>
            <a:off x="2295523" y="2481759"/>
            <a:ext cx="1028702" cy="37574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A9D18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54A95988-CBC0-5432-EE78-3F8A507C8723}"/>
              </a:ext>
            </a:extLst>
          </p:cNvPr>
          <p:cNvSpPr/>
          <p:nvPr/>
        </p:nvSpPr>
        <p:spPr>
          <a:xfrm rot="14026253">
            <a:off x="3612980" y="1949926"/>
            <a:ext cx="544562" cy="1034070"/>
          </a:xfrm>
          <a:prstGeom prst="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C35085A-F677-EB91-57AA-54C28DA81652}"/>
              </a:ext>
            </a:extLst>
          </p:cNvPr>
          <p:cNvSpPr/>
          <p:nvPr/>
        </p:nvSpPr>
        <p:spPr>
          <a:xfrm>
            <a:off x="2856704" y="5136480"/>
            <a:ext cx="1028702" cy="37574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A9D18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2A1B5DF-EFBE-9E0E-04D1-DE48A73944F5}"/>
              </a:ext>
            </a:extLst>
          </p:cNvPr>
          <p:cNvSpPr/>
          <p:nvPr/>
        </p:nvSpPr>
        <p:spPr>
          <a:xfrm>
            <a:off x="4463255" y="4101576"/>
            <a:ext cx="5105400" cy="1545320"/>
          </a:xfrm>
          <a:prstGeom prst="roundRect">
            <a:avLst>
              <a:gd name="adj" fmla="val 11163"/>
            </a:avLst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マークがついているシートが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対象です。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4ADF7CB8-ECFF-9750-F103-922F042295EB}"/>
              </a:ext>
            </a:extLst>
          </p:cNvPr>
          <p:cNvSpPr/>
          <p:nvPr/>
        </p:nvSpPr>
        <p:spPr>
          <a:xfrm rot="14026253">
            <a:off x="4174161" y="4604647"/>
            <a:ext cx="544562" cy="1034070"/>
          </a:xfrm>
          <a:prstGeom prst="triangle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1ADDA5D2-FFB9-F212-C4C1-63D8806EFC83}"/>
              </a:ext>
            </a:extLst>
          </p:cNvPr>
          <p:cNvSpPr/>
          <p:nvPr/>
        </p:nvSpPr>
        <p:spPr>
          <a:xfrm>
            <a:off x="5201213" y="4596467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2C8A65D-F672-9A5C-CD18-C4FFA366EE7E}"/>
              </a:ext>
            </a:extLst>
          </p:cNvPr>
          <p:cNvSpPr/>
          <p:nvPr/>
        </p:nvSpPr>
        <p:spPr>
          <a:xfrm>
            <a:off x="3902074" y="1446855"/>
            <a:ext cx="5105400" cy="1545320"/>
          </a:xfrm>
          <a:prstGeom prst="roundRect">
            <a:avLst>
              <a:gd name="adj" fmla="val 11163"/>
            </a:avLst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評価者は［評価イベント］タブから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目標の承認や評価の提出をおこないます。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5A3BABFC-7496-B04D-5759-439B414AF0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12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8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875CC2-9529-2F9C-F159-20244610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8"/>
          <a:stretch/>
        </p:blipFill>
        <p:spPr>
          <a:xfrm>
            <a:off x="898059" y="2095499"/>
            <a:ext cx="2513102" cy="429144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813B8B-CC11-2457-7575-7344C6A15FBE}"/>
              </a:ext>
            </a:extLst>
          </p:cNvPr>
          <p:cNvSpPr/>
          <p:nvPr/>
        </p:nvSpPr>
        <p:spPr>
          <a:xfrm>
            <a:off x="3451054" y="1783056"/>
            <a:ext cx="8017046" cy="115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② 目標設計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2FFBF-BD8B-A818-A148-EBD2D3D0381D}"/>
              </a:ext>
            </a:extLst>
          </p:cNvPr>
          <p:cNvSpPr txBox="1"/>
          <p:nvPr/>
        </p:nvSpPr>
        <p:spPr>
          <a:xfrm>
            <a:off x="4168926" y="308875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従業員が目標を設計し、</a:t>
            </a:r>
            <a:endParaRPr kumimoji="1" lang="en-US" altLang="ja-JP" sz="2400" dirty="0">
              <a:ln w="2222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評価者が承認をおこないます。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C6A18CD7-4F78-29F9-C17F-CF217EE89A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13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目標を入力する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｜依頼の確認方法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9BCD998-B704-E86C-79B8-F854BBCDBF31}"/>
              </a:ext>
            </a:extLst>
          </p:cNvPr>
          <p:cNvGrpSpPr/>
          <p:nvPr/>
        </p:nvGrpSpPr>
        <p:grpSpPr>
          <a:xfrm>
            <a:off x="1088900" y="1598834"/>
            <a:ext cx="4067300" cy="540000"/>
            <a:chOff x="1241300" y="1598834"/>
            <a:chExt cx="4067300" cy="540000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13D54E9B-598F-E666-4E6B-C609DE7C6C96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endParaRPr kumimoji="1" lang="ja-JP" altLang="en-US" sz="24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82E9363-273E-67DD-286A-E59F07A8F6EA}"/>
                </a:ext>
              </a:extLst>
            </p:cNvPr>
            <p:cNvSpPr txBox="1"/>
            <p:nvPr/>
          </p:nvSpPr>
          <p:spPr>
            <a:xfrm>
              <a:off x="1943099" y="1668779"/>
              <a:ext cx="336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メールから依頼を確認する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74AA9AB-C3D8-F2A6-D61C-99F823F7FC91}"/>
              </a:ext>
            </a:extLst>
          </p:cNvPr>
          <p:cNvGrpSpPr/>
          <p:nvPr/>
        </p:nvGrpSpPr>
        <p:grpSpPr>
          <a:xfrm>
            <a:off x="1088900" y="2461814"/>
            <a:ext cx="6581900" cy="540000"/>
            <a:chOff x="1241300" y="1598834"/>
            <a:chExt cx="6581900" cy="540000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7C7815E-9314-02A2-BE0B-0C83956E49B2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endParaRPr kumimoji="1" lang="ja-JP" altLang="en-US" sz="24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C2040A4-94DA-0F35-4AE6-0D517C148C8F}"/>
                </a:ext>
              </a:extLst>
            </p:cNvPr>
            <p:cNvSpPr txBox="1"/>
            <p:nvPr/>
          </p:nvSpPr>
          <p:spPr>
            <a:xfrm>
              <a:off x="1943099" y="1668779"/>
              <a:ext cx="588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従業員画面（マイページ）から依頼を確認する</a:t>
              </a:r>
            </a:p>
          </p:txBody>
        </p:sp>
      </p:grpSp>
      <p:sp>
        <p:nvSpPr>
          <p:cNvPr id="4" name="Google Shape;43;p15">
            <a:extLst>
              <a:ext uri="{FF2B5EF4-FFF2-40B4-BE49-F238E27FC236}">
                <a16:creationId xmlns:a16="http://schemas.microsoft.com/office/drawing/2014/main" id="{ED9C6CD1-DF96-3DC3-C6DF-E697E0DD42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14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7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評価シートを開く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［自己評価］タブから　　マークの評価シート名をクリックします。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STEP1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4A2305-0EE2-DE44-10D3-379FB8E9A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1"/>
          <a:stretch/>
        </p:blipFill>
        <p:spPr bwMode="auto">
          <a:xfrm>
            <a:off x="1028700" y="2006827"/>
            <a:ext cx="103251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BFFFBE90-00DD-723F-B88D-954DE650D13B}"/>
              </a:ext>
            </a:extLst>
          </p:cNvPr>
          <p:cNvSpPr/>
          <p:nvPr/>
        </p:nvSpPr>
        <p:spPr>
          <a:xfrm>
            <a:off x="3657600" y="1324670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4A4579D-8625-2EBE-92A4-FB1B61DE1F87}"/>
              </a:ext>
            </a:extLst>
          </p:cNvPr>
          <p:cNvSpPr/>
          <p:nvPr/>
        </p:nvSpPr>
        <p:spPr>
          <a:xfrm>
            <a:off x="2929331" y="5235486"/>
            <a:ext cx="855270" cy="28127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559210C6-0251-AE37-1847-22F09B3B0B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15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評価フローを確認する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評価フローを確認します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STEP2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49371F8-CD65-E83F-7D5F-385E875FB22C}"/>
              </a:ext>
            </a:extLst>
          </p:cNvPr>
          <p:cNvGrpSpPr/>
          <p:nvPr/>
        </p:nvGrpSpPr>
        <p:grpSpPr>
          <a:xfrm>
            <a:off x="2750042" y="2006827"/>
            <a:ext cx="8603756" cy="3976293"/>
            <a:chOff x="1794122" y="2013674"/>
            <a:chExt cx="8603756" cy="3976293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F4A4579D-8625-2EBE-92A4-FB1B61DE1F87}"/>
                </a:ext>
              </a:extLst>
            </p:cNvPr>
            <p:cNvSpPr/>
            <p:nvPr/>
          </p:nvSpPr>
          <p:spPr>
            <a:xfrm>
              <a:off x="2929331" y="5235486"/>
              <a:ext cx="855270" cy="281274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  <p:pic>
          <p:nvPicPr>
            <p:cNvPr id="11" name="図 10" descr="グラフィカル ユーザー インターフェイス, アプリケーション, Web サイト&#10;&#10;自動的に生成された説明">
              <a:extLst>
                <a:ext uri="{FF2B5EF4-FFF2-40B4-BE49-F238E27FC236}">
                  <a16:creationId xmlns:a16="http://schemas.microsoft.com/office/drawing/2014/main" id="{FEA0AD1A-2236-DF3F-4D84-E1C3CBC1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4122" y="2013674"/>
              <a:ext cx="8603756" cy="39762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3571B913-DBC2-F98C-0B44-70E83ED2993D}"/>
                </a:ext>
              </a:extLst>
            </p:cNvPr>
            <p:cNvSpPr/>
            <p:nvPr/>
          </p:nvSpPr>
          <p:spPr>
            <a:xfrm>
              <a:off x="8161730" y="2543086"/>
              <a:ext cx="1121969" cy="377914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1AEF052-2B01-D2BF-2F76-EC930B55289F}"/>
              </a:ext>
            </a:extLst>
          </p:cNvPr>
          <p:cNvSpPr/>
          <p:nvPr/>
        </p:nvSpPr>
        <p:spPr>
          <a:xfrm>
            <a:off x="1005770" y="2677848"/>
            <a:ext cx="6997701" cy="3460906"/>
          </a:xfrm>
          <a:prstGeom prst="roundRect">
            <a:avLst>
              <a:gd name="adj" fmla="val 866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137EAC33-CCCF-8DE5-8538-4F6623DE538A}"/>
              </a:ext>
            </a:extLst>
          </p:cNvPr>
          <p:cNvSpPr/>
          <p:nvPr/>
        </p:nvSpPr>
        <p:spPr>
          <a:xfrm rot="3510967">
            <a:off x="7888402" y="2439981"/>
            <a:ext cx="673100" cy="119842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22002E8F-4ABF-A6E3-51D2-725ED60AA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363" y="2982538"/>
            <a:ext cx="6055429" cy="28884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00D03FF-A122-B690-A1A4-D979E00CBBE0}"/>
              </a:ext>
            </a:extLst>
          </p:cNvPr>
          <p:cNvSpPr/>
          <p:nvPr/>
        </p:nvSpPr>
        <p:spPr>
          <a:xfrm>
            <a:off x="3373573" y="3887585"/>
            <a:ext cx="725988" cy="127254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79434FDA-41B1-DAAF-5832-006A94C52611}"/>
              </a:ext>
            </a:extLst>
          </p:cNvPr>
          <p:cNvSpPr/>
          <p:nvPr/>
        </p:nvSpPr>
        <p:spPr>
          <a:xfrm rot="8371452">
            <a:off x="9979794" y="1677202"/>
            <a:ext cx="544562" cy="915731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532E23A-637F-49CC-FA82-45B7E7794804}"/>
              </a:ext>
            </a:extLst>
          </p:cNvPr>
          <p:cNvSpPr/>
          <p:nvPr/>
        </p:nvSpPr>
        <p:spPr>
          <a:xfrm>
            <a:off x="5164138" y="1260000"/>
            <a:ext cx="5105400" cy="982691"/>
          </a:xfrm>
          <a:prstGeom prst="roundRect">
            <a:avLst>
              <a:gd name="adj" fmla="val 1116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［コメント確認］からコメント内容を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確認ができます。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記載内容にしたがってご対応ください。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2A664A42-3711-66BC-C8AE-6FED3E39F9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16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目標を入力する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フォーマットに沿って目標を入力します。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STEP3 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7705B71-1EFA-97E1-0A34-8C06D3F086BA}"/>
              </a:ext>
            </a:extLst>
          </p:cNvPr>
          <p:cNvGrpSpPr/>
          <p:nvPr/>
        </p:nvGrpSpPr>
        <p:grpSpPr>
          <a:xfrm>
            <a:off x="1207717" y="2006828"/>
            <a:ext cx="9776566" cy="3940190"/>
            <a:chOff x="1031134" y="2006828"/>
            <a:chExt cx="9776566" cy="3940190"/>
          </a:xfrm>
        </p:grpSpPr>
        <p:pic>
          <p:nvPicPr>
            <p:cNvPr id="16" name="図 1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5573711-35DD-4D0D-8701-4E35CF337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3178"/>
            <a:stretch/>
          </p:blipFill>
          <p:spPr>
            <a:xfrm>
              <a:off x="1031134" y="2006828"/>
              <a:ext cx="5156712" cy="39401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01111578-E26B-0480-6432-6443ED3676D6}"/>
                </a:ext>
              </a:extLst>
            </p:cNvPr>
            <p:cNvSpPr/>
            <p:nvPr/>
          </p:nvSpPr>
          <p:spPr>
            <a:xfrm>
              <a:off x="4679899" y="2493600"/>
              <a:ext cx="6127801" cy="2116500"/>
            </a:xfrm>
            <a:prstGeom prst="roundRect">
              <a:avLst>
                <a:gd name="adj" fmla="val 96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8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対応が必要な項目数をご確認いただけます。</a:t>
              </a:r>
            </a:p>
          </p:txBody>
        </p:sp>
        <p:sp>
          <p:nvSpPr>
            <p:cNvPr id="22" name="二等辺三角形 21">
              <a:extLst>
                <a:ext uri="{FF2B5EF4-FFF2-40B4-BE49-F238E27FC236}">
                  <a16:creationId xmlns:a16="http://schemas.microsoft.com/office/drawing/2014/main" id="{442841C2-194F-181A-239C-AF0FCAA64742}"/>
                </a:ext>
              </a:extLst>
            </p:cNvPr>
            <p:cNvSpPr/>
            <p:nvPr/>
          </p:nvSpPr>
          <p:spPr>
            <a:xfrm rot="18413618">
              <a:off x="4230803" y="2363781"/>
              <a:ext cx="673100" cy="119842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7950F050-9096-83FF-F99E-C5A30DEAE3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18" b="82222"/>
            <a:stretch/>
          </p:blipFill>
          <p:spPr bwMode="auto">
            <a:xfrm>
              <a:off x="4939367" y="3251993"/>
              <a:ext cx="5608864" cy="1108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9AD1298B-C1F6-36F3-FEE4-6E2DB87340CA}"/>
                </a:ext>
              </a:extLst>
            </p:cNvPr>
            <p:cNvSpPr/>
            <p:nvPr/>
          </p:nvSpPr>
          <p:spPr>
            <a:xfrm>
              <a:off x="8682431" y="3810000"/>
              <a:ext cx="817169" cy="274288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</p:grp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076E2163-D107-31AE-C5F9-3702F93DF6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17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4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目標を確定する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入力完了後、シート確定をクリックします。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STEP4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C1A7858-DD56-B6D2-1ACB-5BEDAEFC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522285"/>
            <a:ext cx="5105400" cy="1790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BEFED0B-6D37-FE88-53D0-C09A05C896C4}"/>
              </a:ext>
            </a:extLst>
          </p:cNvPr>
          <p:cNvSpPr/>
          <p:nvPr/>
        </p:nvSpPr>
        <p:spPr>
          <a:xfrm>
            <a:off x="5943598" y="3764459"/>
            <a:ext cx="1282702" cy="51811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FDBA53D-0BFA-4844-4F77-FD30194A7C21}"/>
              </a:ext>
            </a:extLst>
          </p:cNvPr>
          <p:cNvSpPr/>
          <p:nvPr/>
        </p:nvSpPr>
        <p:spPr>
          <a:xfrm>
            <a:off x="1111858" y="4414677"/>
            <a:ext cx="5105400" cy="1545320"/>
          </a:xfrm>
          <a:prstGeom prst="roundRect">
            <a:avLst>
              <a:gd name="adj" fmla="val 1116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記載後、すぐにシート確定をしない場合は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［一時保存］をクリックしてください。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6D307E1D-85AF-39AF-8B4D-17A32F89D0FA}"/>
              </a:ext>
            </a:extLst>
          </p:cNvPr>
          <p:cNvSpPr/>
          <p:nvPr/>
        </p:nvSpPr>
        <p:spPr>
          <a:xfrm rot="3054138">
            <a:off x="3898200" y="3897642"/>
            <a:ext cx="544562" cy="103407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1D4198E8-4E07-89ED-2DEF-2632A99D62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18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8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6AE86D-7ADC-3536-B48C-FF1C6EBC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24780"/>
            <a:ext cx="10515600" cy="549274"/>
          </a:xfrm>
        </p:spPr>
        <p:txBody>
          <a:bodyPr/>
          <a:lstStyle/>
          <a:p>
            <a:r>
              <a:rPr kumimoji="1" lang="ja-JP" altLang="en-US" dirty="0"/>
              <a:t>本マニュアルをご利用いただくご担当者の方へ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F08A25D-CCD9-D109-CAFC-3A13B576984B}"/>
              </a:ext>
            </a:extLst>
          </p:cNvPr>
          <p:cNvGrpSpPr/>
          <p:nvPr/>
        </p:nvGrpSpPr>
        <p:grpSpPr>
          <a:xfrm>
            <a:off x="838199" y="3419654"/>
            <a:ext cx="10515599" cy="1634946"/>
            <a:chOff x="838199" y="3419654"/>
            <a:chExt cx="10515599" cy="1634946"/>
          </a:xfrm>
        </p:grpSpPr>
        <p:sp>
          <p:nvSpPr>
            <p:cNvPr id="8" name="テキスト プレースホルダー 2">
              <a:extLst>
                <a:ext uri="{FF2B5EF4-FFF2-40B4-BE49-F238E27FC236}">
                  <a16:creationId xmlns:a16="http://schemas.microsoft.com/office/drawing/2014/main" id="{46CBB26A-F678-1BD1-536C-612EECBBD428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3419654"/>
              <a:ext cx="10515599" cy="1634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189" marR="0" lvl="0" indent="-342891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Arial"/>
                  <a:sym typeface="Arial"/>
                </a:defRPr>
              </a:lvl1pPr>
              <a:lvl2pPr marL="914377" marR="0" lvl="1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566" marR="0" lvl="2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754" marR="0" lvl="3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5943" marR="0" lvl="4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131" marR="0" lvl="5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320" marR="0" lvl="6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509" marR="0" lvl="7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697" marR="0" lvl="8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298" indent="0">
                <a:buFont typeface="Arial"/>
                <a:buNone/>
              </a:pPr>
              <a:endParaRPr kumimoji="1" lang="en-US" altLang="ja-JP" dirty="0">
                <a:solidFill>
                  <a:schemeClr val="tx1"/>
                </a:solidFill>
              </a:endParaRPr>
            </a:p>
            <a:p>
              <a:pPr marL="114298" indent="0">
                <a:buFont typeface="Arial"/>
                <a:buNone/>
              </a:pPr>
              <a:r>
                <a:rPr kumimoji="1" lang="ja-JP" altLang="en-US" dirty="0">
                  <a:solidFill>
                    <a:schemeClr val="tx1"/>
                  </a:solidFill>
                </a:rPr>
                <a:t>本マニュアルは、ジンジャー人事評価にて、目標・評価を入力・確認される従業員・評価者様向けの参考マニュアルです。雛形のため、企業さまごとの運用に応じてご調整ください。</a:t>
              </a:r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5554654D-6987-FCBA-CB7C-03B876BB0CB1}"/>
                </a:ext>
              </a:extLst>
            </p:cNvPr>
            <p:cNvSpPr/>
            <p:nvPr/>
          </p:nvSpPr>
          <p:spPr>
            <a:xfrm>
              <a:off x="838199" y="3419654"/>
              <a:ext cx="4203701" cy="444775"/>
            </a:xfrm>
            <a:prstGeom prst="roundRect">
              <a:avLst>
                <a:gd name="adj" fmla="val 50000"/>
              </a:avLst>
            </a:prstGeom>
            <a:solidFill>
              <a:srgbClr val="171C6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事前にご確認いただきたいこと</a:t>
              </a:r>
            </a:p>
          </p:txBody>
        </p:sp>
      </p:grpSp>
      <p:sp>
        <p:nvSpPr>
          <p:cNvPr id="10" name="Google Shape;43;p15">
            <a:extLst>
              <a:ext uri="{FF2B5EF4-FFF2-40B4-BE49-F238E27FC236}">
                <a16:creationId xmlns:a16="http://schemas.microsoft.com/office/drawing/2014/main" id="{CC7FCDE9-CEC9-8274-449C-49DA1B5ECC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</a:t>
            </a:fld>
            <a:endParaRPr lang="ja-JP" altLang="en-US">
              <a:solidFill>
                <a:schemeClr val="bg1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2A5843F-0514-1B04-C9DD-0C7B242C8D4F}"/>
              </a:ext>
            </a:extLst>
          </p:cNvPr>
          <p:cNvGrpSpPr/>
          <p:nvPr/>
        </p:nvGrpSpPr>
        <p:grpSpPr>
          <a:xfrm>
            <a:off x="838199" y="1483740"/>
            <a:ext cx="10515599" cy="1634946"/>
            <a:chOff x="838199" y="3419654"/>
            <a:chExt cx="10515599" cy="1634946"/>
          </a:xfrm>
        </p:grpSpPr>
        <p:sp>
          <p:nvSpPr>
            <p:cNvPr id="14" name="テキスト プレースホルダー 2">
              <a:extLst>
                <a:ext uri="{FF2B5EF4-FFF2-40B4-BE49-F238E27FC236}">
                  <a16:creationId xmlns:a16="http://schemas.microsoft.com/office/drawing/2014/main" id="{EA41D03E-4963-D684-83DF-F8ABF2FB10DF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3419654"/>
              <a:ext cx="10515599" cy="1634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189" marR="0" lvl="0" indent="-342891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Arial"/>
                  <a:sym typeface="Arial"/>
                </a:defRPr>
              </a:lvl1pPr>
              <a:lvl2pPr marL="914377" marR="0" lvl="1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566" marR="0" lvl="2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754" marR="0" lvl="3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5943" marR="0" lvl="4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131" marR="0" lvl="5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320" marR="0" lvl="6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509" marR="0" lvl="7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697" marR="0" lvl="8" indent="-342891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298" indent="0">
                <a:buFont typeface="Arial"/>
                <a:buNone/>
              </a:pPr>
              <a:endParaRPr kumimoji="1" lang="en-US" altLang="ja-JP" dirty="0">
                <a:solidFill>
                  <a:schemeClr val="tx1"/>
                </a:solidFill>
              </a:endParaRPr>
            </a:p>
            <a:p>
              <a:pPr marL="114298" indent="0">
                <a:buNone/>
              </a:pP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本マニュアルは、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2025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21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日に変更予定のジンジャーの仕様で説明を記載しております。機能アップデートに伴い、仕様が変更される可能性がございますので、あらかじめご了承ください。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14298" indent="0">
                <a:buFont typeface="Arial"/>
                <a:buNone/>
              </a:pPr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F24D0EED-0D9D-9BED-7CB3-88AD4F470BD3}"/>
                </a:ext>
              </a:extLst>
            </p:cNvPr>
            <p:cNvSpPr/>
            <p:nvPr/>
          </p:nvSpPr>
          <p:spPr>
            <a:xfrm>
              <a:off x="838199" y="3419654"/>
              <a:ext cx="4203701" cy="444775"/>
            </a:xfrm>
            <a:prstGeom prst="roundRect">
              <a:avLst>
                <a:gd name="adj" fmla="val 50000"/>
              </a:avLst>
            </a:prstGeom>
            <a:solidFill>
              <a:srgbClr val="171C6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免責事項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37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目標を確認・確定する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｜依頼の確認方法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9BCD998-B704-E86C-79B8-F854BBCDBF31}"/>
              </a:ext>
            </a:extLst>
          </p:cNvPr>
          <p:cNvGrpSpPr/>
          <p:nvPr/>
        </p:nvGrpSpPr>
        <p:grpSpPr>
          <a:xfrm>
            <a:off x="1088900" y="1598834"/>
            <a:ext cx="4067300" cy="540000"/>
            <a:chOff x="1241300" y="1598834"/>
            <a:chExt cx="4067300" cy="540000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13D54E9B-598F-E666-4E6B-C609DE7C6C96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6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endParaRPr kumimoji="1" lang="ja-JP" altLang="en-US" sz="2400" b="1" dirty="0">
                <a:solidFill>
                  <a:schemeClr val="accent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82E9363-273E-67DD-286A-E59F07A8F6EA}"/>
                </a:ext>
              </a:extLst>
            </p:cNvPr>
            <p:cNvSpPr txBox="1"/>
            <p:nvPr/>
          </p:nvSpPr>
          <p:spPr>
            <a:xfrm>
              <a:off x="1943099" y="1668779"/>
              <a:ext cx="336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メールから依頼を確認する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74AA9AB-C3D8-F2A6-D61C-99F823F7FC91}"/>
              </a:ext>
            </a:extLst>
          </p:cNvPr>
          <p:cNvGrpSpPr/>
          <p:nvPr/>
        </p:nvGrpSpPr>
        <p:grpSpPr>
          <a:xfrm>
            <a:off x="1088900" y="2461814"/>
            <a:ext cx="6581900" cy="540000"/>
            <a:chOff x="1241300" y="1598834"/>
            <a:chExt cx="6581900" cy="540000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7C7815E-9314-02A2-BE0B-0C83956E49B2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6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endParaRPr kumimoji="1" lang="ja-JP" altLang="en-US" sz="2400" b="1" dirty="0">
                <a:solidFill>
                  <a:schemeClr val="accent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C2040A4-94DA-0F35-4AE6-0D517C148C8F}"/>
                </a:ext>
              </a:extLst>
            </p:cNvPr>
            <p:cNvSpPr txBox="1"/>
            <p:nvPr/>
          </p:nvSpPr>
          <p:spPr>
            <a:xfrm>
              <a:off x="1943099" y="1668779"/>
              <a:ext cx="588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従業員画面（マイページ）から依頼を確認する</a:t>
              </a:r>
            </a:p>
          </p:txBody>
        </p:sp>
      </p:grpSp>
      <p:sp>
        <p:nvSpPr>
          <p:cNvPr id="4" name="Google Shape;43;p15">
            <a:extLst>
              <a:ext uri="{FF2B5EF4-FFF2-40B4-BE49-F238E27FC236}">
                <a16:creationId xmlns:a16="http://schemas.microsoft.com/office/drawing/2014/main" id="{C3226480-D217-353C-E8A6-BD6A9767A0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19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5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D0C4BCAD-A492-F050-675C-A52DBDC63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5"/>
          <a:stretch/>
        </p:blipFill>
        <p:spPr bwMode="auto">
          <a:xfrm>
            <a:off x="1181100" y="2006827"/>
            <a:ext cx="98298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評価シート一覧を確認する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［評価イベント］タブから　　マークがつく評価シートの［アクション］を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STEP1 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4A4579D-8625-2EBE-92A4-FB1B61DE1F87}"/>
              </a:ext>
            </a:extLst>
          </p:cNvPr>
          <p:cNvSpPr/>
          <p:nvPr/>
        </p:nvSpPr>
        <p:spPr>
          <a:xfrm>
            <a:off x="9935009" y="5159286"/>
            <a:ext cx="377391" cy="28901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095FCA-3D52-9FA3-8832-DCB5EBE059DC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E19754-64C6-0B43-EBBC-D60032BF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87F81E-0E97-EA1A-F430-CAADB41CBCE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BAD1094-4763-62A0-D9AB-E6EAD9DE3CFC}"/>
              </a:ext>
            </a:extLst>
          </p:cNvPr>
          <p:cNvSpPr/>
          <p:nvPr/>
        </p:nvSpPr>
        <p:spPr>
          <a:xfrm>
            <a:off x="4076700" y="1350070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7" name="Google Shape;43;p15">
            <a:extLst>
              <a:ext uri="{FF2B5EF4-FFF2-40B4-BE49-F238E27FC236}">
                <a16:creationId xmlns:a16="http://schemas.microsoft.com/office/drawing/2014/main" id="{BA575207-7AF0-52DB-678B-ED34FF6D09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20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5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4EDFC505-D843-14B6-088C-606867F2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842" b="2842"/>
          <a:stretch/>
        </p:blipFill>
        <p:spPr bwMode="auto">
          <a:xfrm>
            <a:off x="1181100" y="2006827"/>
            <a:ext cx="98298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評価対象者の評価シートを開く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対応すべき評価対象者が一覧で表示されたら　　マークがつく評価対象者の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［アクション］をクリックします。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STEP2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FAA376-90DB-E9FF-8137-50100CB32B7C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489E0C1-E0B2-1E56-EA9A-F178CE705A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244DFD-AECD-99D4-55E6-5510B27F3DC3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9053BA0-7171-7C46-D4F4-4C758EC99518}"/>
              </a:ext>
            </a:extLst>
          </p:cNvPr>
          <p:cNvSpPr/>
          <p:nvPr/>
        </p:nvSpPr>
        <p:spPr>
          <a:xfrm>
            <a:off x="10344727" y="5671127"/>
            <a:ext cx="322632" cy="275889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BF025895-9E91-22F5-B3AD-B84F3BAA6F91}"/>
              </a:ext>
            </a:extLst>
          </p:cNvPr>
          <p:cNvSpPr/>
          <p:nvPr/>
        </p:nvSpPr>
        <p:spPr>
          <a:xfrm>
            <a:off x="6131248" y="1350070"/>
            <a:ext cx="3168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92F7A2F7-943D-7461-7774-9B8736E6DA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21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8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DC8807A-A395-E33B-5DD6-2278B7A3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86" y="1889348"/>
            <a:ext cx="4285914" cy="42618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目標を確認する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目標の内容を確認し、問題ないかを確認します。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STEP3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96528-4183-AEC3-D91F-858D1374C2AE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43BF2B-83EA-E347-E5DF-8A1A8BA9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60D0B1-40BA-5E7C-8EAA-CB272D780E2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9365738-33C2-1EB4-A4E1-94E62BE66BDB}"/>
              </a:ext>
            </a:extLst>
          </p:cNvPr>
          <p:cNvGrpSpPr/>
          <p:nvPr/>
        </p:nvGrpSpPr>
        <p:grpSpPr>
          <a:xfrm>
            <a:off x="4185623" y="2370750"/>
            <a:ext cx="6839560" cy="2116500"/>
            <a:chOff x="3923354" y="2334866"/>
            <a:chExt cx="6839560" cy="2116500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6319EB26-C1F7-9160-F0F1-2431B20791AE}"/>
                </a:ext>
              </a:extLst>
            </p:cNvPr>
            <p:cNvSpPr/>
            <p:nvPr/>
          </p:nvSpPr>
          <p:spPr>
            <a:xfrm>
              <a:off x="4635113" y="2334866"/>
              <a:ext cx="6127801" cy="2116500"/>
            </a:xfrm>
            <a:prstGeom prst="roundRect">
              <a:avLst>
                <a:gd name="adj" fmla="val 8116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8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対応が必要な項目数をご確認いただけます。</a:t>
              </a:r>
            </a:p>
          </p:txBody>
        </p:sp>
        <p:sp>
          <p:nvSpPr>
            <p:cNvPr id="11" name="二等辺三角形 10">
              <a:extLst>
                <a:ext uri="{FF2B5EF4-FFF2-40B4-BE49-F238E27FC236}">
                  <a16:creationId xmlns:a16="http://schemas.microsoft.com/office/drawing/2014/main" id="{2B35A384-537A-385C-F313-1E3A1038A3E6}"/>
                </a:ext>
              </a:extLst>
            </p:cNvPr>
            <p:cNvSpPr/>
            <p:nvPr/>
          </p:nvSpPr>
          <p:spPr>
            <a:xfrm rot="18413618">
              <a:off x="4186017" y="2205047"/>
              <a:ext cx="673100" cy="119842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7950F050-9096-83FF-F99E-C5A30DEAE3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18" b="82222"/>
            <a:stretch/>
          </p:blipFill>
          <p:spPr bwMode="auto">
            <a:xfrm>
              <a:off x="4894581" y="3114530"/>
              <a:ext cx="5608864" cy="1108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AC565DF1-AC3F-249C-B464-584A3C3FA4AF}"/>
                </a:ext>
              </a:extLst>
            </p:cNvPr>
            <p:cNvSpPr/>
            <p:nvPr/>
          </p:nvSpPr>
          <p:spPr>
            <a:xfrm>
              <a:off x="8624945" y="3667356"/>
              <a:ext cx="817169" cy="274288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F20A097-9637-39E7-239C-5470F15F0597}"/>
              </a:ext>
            </a:extLst>
          </p:cNvPr>
          <p:cNvSpPr/>
          <p:nvPr/>
        </p:nvSpPr>
        <p:spPr>
          <a:xfrm>
            <a:off x="1576051" y="3199133"/>
            <a:ext cx="3224549" cy="1108796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9" name="Google Shape;43;p15">
            <a:extLst>
              <a:ext uri="{FF2B5EF4-FFF2-40B4-BE49-F238E27FC236}">
                <a16:creationId xmlns:a16="http://schemas.microsoft.com/office/drawing/2014/main" id="{149B9419-6F41-8E8F-E89F-C2FB19F6A7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22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29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評価シートを承認する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内容に問題なければシートを確定して承認をし、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問題があれば差し戻しをおこないます。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STEP4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C9BF94-F58E-EF75-8929-72747A10B172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485168-26CA-3B13-A3E5-31D2FB01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6A1AE6-0020-63A2-48EE-E6C985D6A9C7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22F08A7-541B-4F8C-21BE-C7042FD6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090863"/>
            <a:ext cx="4181475" cy="6762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6A46BF2-AE05-24CE-6D92-0A0D381F51FD}"/>
              </a:ext>
            </a:extLst>
          </p:cNvPr>
          <p:cNvSpPr/>
          <p:nvPr/>
        </p:nvSpPr>
        <p:spPr>
          <a:xfrm>
            <a:off x="6763139" y="3168890"/>
            <a:ext cx="1323586" cy="52681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582CB4DB-39AE-F1DD-3D4F-1031335507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23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51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875CC2-9529-2F9C-F159-20244610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8"/>
          <a:stretch/>
        </p:blipFill>
        <p:spPr>
          <a:xfrm>
            <a:off x="898059" y="2095499"/>
            <a:ext cx="2513102" cy="429144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813B8B-CC11-2457-7575-7344C6A15FBE}"/>
              </a:ext>
            </a:extLst>
          </p:cNvPr>
          <p:cNvSpPr/>
          <p:nvPr/>
        </p:nvSpPr>
        <p:spPr>
          <a:xfrm>
            <a:off x="3451054" y="1783056"/>
            <a:ext cx="8017046" cy="115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③ 評価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2FFBF-BD8B-A818-A148-EBD2D3D0381D}"/>
              </a:ext>
            </a:extLst>
          </p:cNvPr>
          <p:cNvSpPr txBox="1"/>
          <p:nvPr/>
        </p:nvSpPr>
        <p:spPr>
          <a:xfrm>
            <a:off x="4168926" y="3088753"/>
            <a:ext cx="7299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従業員は自己評価を入力し、</a:t>
            </a:r>
            <a:endParaRPr kumimoji="1" lang="en-US" altLang="ja-JP" sz="2400" dirty="0">
              <a:ln w="2222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評価者は上記を確認の上、評価を入力します。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505B1D63-DBF6-8D0A-3A67-97D9294090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24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96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自己評価をおこなう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｜依頼の確認方法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9BCD998-B704-E86C-79B8-F854BBCDBF31}"/>
              </a:ext>
            </a:extLst>
          </p:cNvPr>
          <p:cNvGrpSpPr/>
          <p:nvPr/>
        </p:nvGrpSpPr>
        <p:grpSpPr>
          <a:xfrm>
            <a:off x="1088900" y="1598834"/>
            <a:ext cx="4067300" cy="540000"/>
            <a:chOff x="1241300" y="1598834"/>
            <a:chExt cx="4067300" cy="540000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13D54E9B-598F-E666-4E6B-C609DE7C6C96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endParaRPr kumimoji="1" lang="ja-JP" altLang="en-US" sz="24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82E9363-273E-67DD-286A-E59F07A8F6EA}"/>
                </a:ext>
              </a:extLst>
            </p:cNvPr>
            <p:cNvSpPr txBox="1"/>
            <p:nvPr/>
          </p:nvSpPr>
          <p:spPr>
            <a:xfrm>
              <a:off x="1943099" y="1668779"/>
              <a:ext cx="336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メールから依頼を確認する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74AA9AB-C3D8-F2A6-D61C-99F823F7FC91}"/>
              </a:ext>
            </a:extLst>
          </p:cNvPr>
          <p:cNvGrpSpPr/>
          <p:nvPr/>
        </p:nvGrpSpPr>
        <p:grpSpPr>
          <a:xfrm>
            <a:off x="1088900" y="2461814"/>
            <a:ext cx="6581900" cy="540000"/>
            <a:chOff x="1241300" y="1598834"/>
            <a:chExt cx="6581900" cy="540000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7C7815E-9314-02A2-BE0B-0C83956E49B2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endParaRPr kumimoji="1" lang="ja-JP" altLang="en-US" sz="24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C2040A4-94DA-0F35-4AE6-0D517C148C8F}"/>
                </a:ext>
              </a:extLst>
            </p:cNvPr>
            <p:cNvSpPr txBox="1"/>
            <p:nvPr/>
          </p:nvSpPr>
          <p:spPr>
            <a:xfrm>
              <a:off x="1943099" y="1668779"/>
              <a:ext cx="588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従業員画面（マイページ）から依頼を確認する</a:t>
              </a:r>
            </a:p>
          </p:txBody>
        </p:sp>
      </p:grpSp>
      <p:sp>
        <p:nvSpPr>
          <p:cNvPr id="4" name="Google Shape;43;p15">
            <a:extLst>
              <a:ext uri="{FF2B5EF4-FFF2-40B4-BE49-F238E27FC236}">
                <a16:creationId xmlns:a16="http://schemas.microsoft.com/office/drawing/2014/main" id="{94047B9F-1464-747D-29C6-B2CC04EF7B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25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5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評価シートを開く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［自己評価］タブから　　マークの評価シート名をクリックします。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STEP1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4A2305-0EE2-DE44-10D3-379FB8E9A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1"/>
          <a:stretch/>
        </p:blipFill>
        <p:spPr bwMode="auto">
          <a:xfrm>
            <a:off x="1028700" y="2006827"/>
            <a:ext cx="103251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BFFFBE90-00DD-723F-B88D-954DE650D13B}"/>
              </a:ext>
            </a:extLst>
          </p:cNvPr>
          <p:cNvSpPr/>
          <p:nvPr/>
        </p:nvSpPr>
        <p:spPr>
          <a:xfrm>
            <a:off x="3657600" y="1324670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4A4579D-8625-2EBE-92A4-FB1B61DE1F87}"/>
              </a:ext>
            </a:extLst>
          </p:cNvPr>
          <p:cNvSpPr/>
          <p:nvPr/>
        </p:nvSpPr>
        <p:spPr>
          <a:xfrm>
            <a:off x="2929331" y="5235486"/>
            <a:ext cx="855270" cy="28127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64EA37D1-4DDE-1737-C4CC-457F0B9255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26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0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評価フローを確認する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評価フローを確認します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STEP2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49371F8-CD65-E83F-7D5F-385E875FB22C}"/>
              </a:ext>
            </a:extLst>
          </p:cNvPr>
          <p:cNvGrpSpPr/>
          <p:nvPr/>
        </p:nvGrpSpPr>
        <p:grpSpPr>
          <a:xfrm>
            <a:off x="2750042" y="2006827"/>
            <a:ext cx="8603756" cy="3976293"/>
            <a:chOff x="1794122" y="2013674"/>
            <a:chExt cx="8603756" cy="3976293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F4A4579D-8625-2EBE-92A4-FB1B61DE1F87}"/>
                </a:ext>
              </a:extLst>
            </p:cNvPr>
            <p:cNvSpPr/>
            <p:nvPr/>
          </p:nvSpPr>
          <p:spPr>
            <a:xfrm>
              <a:off x="2929331" y="5235486"/>
              <a:ext cx="855270" cy="281274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  <p:pic>
          <p:nvPicPr>
            <p:cNvPr id="11" name="図 10" descr="グラフィカル ユーザー インターフェイス, アプリケーション, Web サイト&#10;&#10;自動的に生成された説明">
              <a:extLst>
                <a:ext uri="{FF2B5EF4-FFF2-40B4-BE49-F238E27FC236}">
                  <a16:creationId xmlns:a16="http://schemas.microsoft.com/office/drawing/2014/main" id="{FEA0AD1A-2236-DF3F-4D84-E1C3CBC1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4122" y="2013674"/>
              <a:ext cx="8603756" cy="39762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3571B913-DBC2-F98C-0B44-70E83ED2993D}"/>
                </a:ext>
              </a:extLst>
            </p:cNvPr>
            <p:cNvSpPr/>
            <p:nvPr/>
          </p:nvSpPr>
          <p:spPr>
            <a:xfrm>
              <a:off x="8161730" y="2543086"/>
              <a:ext cx="1121969" cy="377914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1AEF052-2B01-D2BF-2F76-EC930B55289F}"/>
              </a:ext>
            </a:extLst>
          </p:cNvPr>
          <p:cNvSpPr/>
          <p:nvPr/>
        </p:nvSpPr>
        <p:spPr>
          <a:xfrm>
            <a:off x="1005770" y="2264520"/>
            <a:ext cx="6997701" cy="34609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137EAC33-CCCF-8DE5-8538-4F6623DE538A}"/>
              </a:ext>
            </a:extLst>
          </p:cNvPr>
          <p:cNvSpPr/>
          <p:nvPr/>
        </p:nvSpPr>
        <p:spPr>
          <a:xfrm rot="4564723">
            <a:off x="7968171" y="2314939"/>
            <a:ext cx="673100" cy="119842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22002E8F-4ABF-A6E3-51D2-725ED60AA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363" y="2550738"/>
            <a:ext cx="6055429" cy="28884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00D03FF-A122-B690-A1A4-D979E00CBBE0}"/>
              </a:ext>
            </a:extLst>
          </p:cNvPr>
          <p:cNvSpPr/>
          <p:nvPr/>
        </p:nvSpPr>
        <p:spPr>
          <a:xfrm>
            <a:off x="3373573" y="3444240"/>
            <a:ext cx="725988" cy="127254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0062D479-DCC4-65DD-AE05-179FB37706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27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46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77FAA1B-F0FF-8265-73A2-69C872D22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178"/>
          <a:stretch/>
        </p:blipFill>
        <p:spPr>
          <a:xfrm>
            <a:off x="3517644" y="2006828"/>
            <a:ext cx="5156712" cy="3940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目標を確認する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設定した目標を確認します。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STEP3 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3299008-08C6-FEA4-9D76-5026C4EC38DC}"/>
              </a:ext>
            </a:extLst>
          </p:cNvPr>
          <p:cNvSpPr/>
          <p:nvPr/>
        </p:nvSpPr>
        <p:spPr>
          <a:xfrm>
            <a:off x="4097472" y="3900723"/>
            <a:ext cx="4271828" cy="1950560"/>
          </a:xfrm>
          <a:prstGeom prst="roundRect">
            <a:avLst>
              <a:gd name="adj" fmla="val 3518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0A070656-523D-E095-3740-5B4BFDFCF6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28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5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BF1AE-862F-C639-A782-34B62374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5EA564C-9A10-1289-9EA7-61D3F14FC59D}"/>
              </a:ext>
            </a:extLst>
          </p:cNvPr>
          <p:cNvGrpSpPr/>
          <p:nvPr/>
        </p:nvGrpSpPr>
        <p:grpSpPr>
          <a:xfrm>
            <a:off x="1112157" y="1509486"/>
            <a:ext cx="9967686" cy="3846286"/>
            <a:chOff x="1386114" y="1509486"/>
            <a:chExt cx="9967686" cy="3846286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CF85716-6135-8C77-8786-D091F1EC9F24}"/>
                </a:ext>
              </a:extLst>
            </p:cNvPr>
            <p:cNvSpPr txBox="1"/>
            <p:nvPr/>
          </p:nvSpPr>
          <p:spPr>
            <a:xfrm>
              <a:off x="1386114" y="1509486"/>
              <a:ext cx="9967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2" action="ppaction://hlinksldjump"/>
                </a:rPr>
                <a:t>はじめに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								…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P.3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C88D5D8-1D7F-64CB-2BD4-3980018FEFB7}"/>
                </a:ext>
              </a:extLst>
            </p:cNvPr>
            <p:cNvSpPr txBox="1"/>
            <p:nvPr/>
          </p:nvSpPr>
          <p:spPr>
            <a:xfrm>
              <a:off x="1386114" y="2324864"/>
              <a:ext cx="9967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n w="34925"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①</a:t>
              </a:r>
              <a:r>
                <a:rPr kumimoji="1" lang="ja-JP" altLang="en-US" sz="3200" dirty="0">
                  <a:ln w="34925">
                    <a:solidFill>
                      <a:srgbClr val="7989D4"/>
                    </a:solidFill>
                  </a:ln>
                  <a:solidFill>
                    <a:srgbClr val="7989D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3" action="ppaction://hlinksldjump"/>
                </a:rPr>
                <a:t>ログイン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							…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P.8</a:t>
              </a:r>
              <a:endParaRPr kumimoji="1" lang="ja-JP" altLang="en-US" sz="3200" dirty="0">
                <a:ln w="349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57744F8-E66E-11B2-2EA7-8F311B69EDBE}"/>
                </a:ext>
              </a:extLst>
            </p:cNvPr>
            <p:cNvSpPr txBox="1"/>
            <p:nvPr/>
          </p:nvSpPr>
          <p:spPr>
            <a:xfrm>
              <a:off x="1386114" y="3140242"/>
              <a:ext cx="9967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n w="34925"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②</a:t>
              </a:r>
              <a:r>
                <a:rPr kumimoji="1" lang="ja-JP" altLang="en-US" sz="3200" dirty="0">
                  <a:ln w="34925">
                    <a:solidFill>
                      <a:srgbClr val="7989D4"/>
                    </a:solidFill>
                  </a:ln>
                  <a:solidFill>
                    <a:srgbClr val="7989D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4" action="ppaction://hlinksldjump"/>
                </a:rPr>
                <a:t>目標設計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							…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P.13</a:t>
              </a:r>
              <a:endParaRPr kumimoji="1" lang="ja-JP" altLang="en-US" sz="3200" dirty="0">
                <a:ln w="349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5C762F3-9753-46F0-E5BA-AD6382B7F257}"/>
                </a:ext>
              </a:extLst>
            </p:cNvPr>
            <p:cNvSpPr txBox="1"/>
            <p:nvPr/>
          </p:nvSpPr>
          <p:spPr>
            <a:xfrm>
              <a:off x="1386114" y="3955620"/>
              <a:ext cx="9967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n w="34925"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③</a:t>
              </a:r>
              <a:r>
                <a:rPr kumimoji="1" lang="ja-JP" altLang="en-US" sz="3200" dirty="0">
                  <a:ln w="34925">
                    <a:solidFill>
                      <a:srgbClr val="7989D4"/>
                    </a:solidFill>
                  </a:ln>
                  <a:solidFill>
                    <a:srgbClr val="7989D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5" action="ppaction://hlinksldjump"/>
                </a:rPr>
                <a:t>評価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								…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P.24</a:t>
              </a:r>
              <a:endParaRPr kumimoji="1" lang="ja-JP" altLang="en-US" sz="3200" dirty="0">
                <a:ln w="349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7990D10-AC85-6A44-CD45-2F85CC7D709E}"/>
                </a:ext>
              </a:extLst>
            </p:cNvPr>
            <p:cNvSpPr txBox="1"/>
            <p:nvPr/>
          </p:nvSpPr>
          <p:spPr>
            <a:xfrm>
              <a:off x="1386114" y="4770997"/>
              <a:ext cx="9967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6" action="ppaction://hlinksldjump"/>
                </a:rPr>
                <a:t>おわりに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								…</a:t>
              </a:r>
              <a:r>
                <a:rPr kumimoji="1" lang="ja-JP" altLang="en-US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en-US" altLang="ja-JP" sz="3200" dirty="0">
                  <a:ln w="34925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P.38</a:t>
              </a:r>
              <a:endParaRPr kumimoji="1" lang="ja-JP" altLang="en-US" sz="3200" dirty="0">
                <a:ln w="349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D47760DA-46CC-3A71-6E6C-36471A9AF4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91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自己評価を入力する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フォーマットに沿って評価を入力します。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STEP4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C1F56F0-306C-E0FA-246B-181CC0FD4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1"/>
          <a:stretch/>
        </p:blipFill>
        <p:spPr bwMode="auto">
          <a:xfrm>
            <a:off x="4157224" y="2006828"/>
            <a:ext cx="3877552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3299008-08C6-FEA4-9D76-5026C4EC38DC}"/>
              </a:ext>
            </a:extLst>
          </p:cNvPr>
          <p:cNvSpPr/>
          <p:nvPr/>
        </p:nvSpPr>
        <p:spPr>
          <a:xfrm>
            <a:off x="4605472" y="3647440"/>
            <a:ext cx="3429303" cy="1950560"/>
          </a:xfrm>
          <a:prstGeom prst="roundRect">
            <a:avLst>
              <a:gd name="adj" fmla="val 3518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Google Shape;43;p15">
            <a:extLst>
              <a:ext uri="{FF2B5EF4-FFF2-40B4-BE49-F238E27FC236}">
                <a16:creationId xmlns:a16="http://schemas.microsoft.com/office/drawing/2014/main" id="{EE374357-F8A4-0623-8A80-CF3481868B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29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44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自己評価を確定する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入力完了後、シート確定をクリックします。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STEP5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C1A7858-DD56-B6D2-1ACB-5BEDAEFC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522285"/>
            <a:ext cx="5105400" cy="1790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BEFED0B-6D37-FE88-53D0-C09A05C896C4}"/>
              </a:ext>
            </a:extLst>
          </p:cNvPr>
          <p:cNvSpPr/>
          <p:nvPr/>
        </p:nvSpPr>
        <p:spPr>
          <a:xfrm>
            <a:off x="5943598" y="3764459"/>
            <a:ext cx="1282702" cy="51811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FDBA53D-0BFA-4844-4F77-FD30194A7C21}"/>
              </a:ext>
            </a:extLst>
          </p:cNvPr>
          <p:cNvSpPr/>
          <p:nvPr/>
        </p:nvSpPr>
        <p:spPr>
          <a:xfrm>
            <a:off x="1111858" y="4414677"/>
            <a:ext cx="5105400" cy="1545320"/>
          </a:xfrm>
          <a:prstGeom prst="roundRect">
            <a:avLst>
              <a:gd name="adj" fmla="val 1116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記載後、すぐにシート確定をしない場合は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［一時保存］をクリックしてください。</a:t>
            </a:r>
            <a:endParaRPr kumimoji="1"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6D307E1D-85AF-39AF-8B4D-17A32F89D0FA}"/>
              </a:ext>
            </a:extLst>
          </p:cNvPr>
          <p:cNvSpPr/>
          <p:nvPr/>
        </p:nvSpPr>
        <p:spPr>
          <a:xfrm rot="3054138">
            <a:off x="3898200" y="3897642"/>
            <a:ext cx="544562" cy="103407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22520639-9B49-DB28-CF19-ECB0A084B4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30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84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上長評価をおこなう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｜依頼の確認方法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4FEEF0-72C6-36E7-79E2-8BF166B882A0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54389D6-6B3B-0527-9A70-D6EECBA7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0F2F34-E199-4A53-1BC7-7801673EF0D0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9BCD998-B704-E86C-79B8-F854BBCDBF31}"/>
              </a:ext>
            </a:extLst>
          </p:cNvPr>
          <p:cNvGrpSpPr/>
          <p:nvPr/>
        </p:nvGrpSpPr>
        <p:grpSpPr>
          <a:xfrm>
            <a:off x="1088900" y="1598834"/>
            <a:ext cx="4067300" cy="540000"/>
            <a:chOff x="1241300" y="1598834"/>
            <a:chExt cx="4067300" cy="540000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13D54E9B-598F-E666-4E6B-C609DE7C6C96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6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endParaRPr kumimoji="1" lang="ja-JP" altLang="en-US" sz="2400" b="1" dirty="0">
                <a:solidFill>
                  <a:schemeClr val="accent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82E9363-273E-67DD-286A-E59F07A8F6EA}"/>
                </a:ext>
              </a:extLst>
            </p:cNvPr>
            <p:cNvSpPr txBox="1"/>
            <p:nvPr/>
          </p:nvSpPr>
          <p:spPr>
            <a:xfrm>
              <a:off x="1943099" y="1668779"/>
              <a:ext cx="3365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メールから依頼を確認する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74AA9AB-C3D8-F2A6-D61C-99F823F7FC91}"/>
              </a:ext>
            </a:extLst>
          </p:cNvPr>
          <p:cNvGrpSpPr/>
          <p:nvPr/>
        </p:nvGrpSpPr>
        <p:grpSpPr>
          <a:xfrm>
            <a:off x="1088900" y="2461814"/>
            <a:ext cx="6581900" cy="540000"/>
            <a:chOff x="1241300" y="1598834"/>
            <a:chExt cx="6581900" cy="540000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7C7815E-9314-02A2-BE0B-0C83956E49B2}"/>
                </a:ext>
              </a:extLst>
            </p:cNvPr>
            <p:cNvSpPr/>
            <p:nvPr/>
          </p:nvSpPr>
          <p:spPr>
            <a:xfrm>
              <a:off x="1241300" y="1598834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accent6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endParaRPr kumimoji="1" lang="ja-JP" altLang="en-US" sz="2400" b="1" dirty="0">
                <a:solidFill>
                  <a:schemeClr val="accent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C2040A4-94DA-0F35-4AE6-0D517C148C8F}"/>
                </a:ext>
              </a:extLst>
            </p:cNvPr>
            <p:cNvSpPr txBox="1"/>
            <p:nvPr/>
          </p:nvSpPr>
          <p:spPr>
            <a:xfrm>
              <a:off x="1943099" y="1668779"/>
              <a:ext cx="5880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従業員画面（マイページ）から依頼を確認する</a:t>
              </a:r>
            </a:p>
          </p:txBody>
        </p:sp>
      </p:grpSp>
      <p:sp>
        <p:nvSpPr>
          <p:cNvPr id="4" name="Google Shape;43;p15">
            <a:extLst>
              <a:ext uri="{FF2B5EF4-FFF2-40B4-BE49-F238E27FC236}">
                <a16:creationId xmlns:a16="http://schemas.microsoft.com/office/drawing/2014/main" id="{2116B446-F02A-1180-BC77-FDC4895979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31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93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D0C4BCAD-A492-F050-675C-A52DBDC63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5"/>
          <a:stretch/>
        </p:blipFill>
        <p:spPr bwMode="auto">
          <a:xfrm>
            <a:off x="1181100" y="2006827"/>
            <a:ext cx="98298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評価シート一覧を確認する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［評価イベント］タブから　　マークがつく評価シート名の［アクション］を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STEP1 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4A4579D-8625-2EBE-92A4-FB1B61DE1F87}"/>
              </a:ext>
            </a:extLst>
          </p:cNvPr>
          <p:cNvSpPr/>
          <p:nvPr/>
        </p:nvSpPr>
        <p:spPr>
          <a:xfrm>
            <a:off x="10012301" y="5198112"/>
            <a:ext cx="228979" cy="21862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095FCA-3D52-9FA3-8832-DCB5EBE059DC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E19754-64C6-0B43-EBBC-D60032BF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87F81E-0E97-EA1A-F430-CAADB41CBCE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BAD1094-4763-62A0-D9AB-E6EAD9DE3CFC}"/>
              </a:ext>
            </a:extLst>
          </p:cNvPr>
          <p:cNvSpPr/>
          <p:nvPr/>
        </p:nvSpPr>
        <p:spPr>
          <a:xfrm>
            <a:off x="4076700" y="1350070"/>
            <a:ext cx="2880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7" name="Google Shape;43;p15">
            <a:extLst>
              <a:ext uri="{FF2B5EF4-FFF2-40B4-BE49-F238E27FC236}">
                <a16:creationId xmlns:a16="http://schemas.microsoft.com/office/drawing/2014/main" id="{C3BE5B98-E808-12A5-9264-A22C2E5FDE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32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46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4EDFC505-D843-14B6-088C-606867F2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842" b="2842"/>
          <a:stretch/>
        </p:blipFill>
        <p:spPr bwMode="auto">
          <a:xfrm>
            <a:off x="1181100" y="2006827"/>
            <a:ext cx="9829800" cy="3940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評価対象者の評価シートを開く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対応すべき評価対象者が一覧で表示されたら　　マークがつく評価対象者の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［アクション］をクリックします。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4298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STEP2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FAA376-90DB-E9FF-8137-50100CB32B7C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489E0C1-E0B2-1E56-EA9A-F178CE705A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244DFD-AECD-99D4-55E6-5510B27F3DC3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9053BA0-7171-7C46-D4F4-4C758EC99518}"/>
              </a:ext>
            </a:extLst>
          </p:cNvPr>
          <p:cNvSpPr/>
          <p:nvPr/>
        </p:nvSpPr>
        <p:spPr>
          <a:xfrm>
            <a:off x="10344727" y="5671127"/>
            <a:ext cx="322632" cy="275889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BF025895-9E91-22F5-B3AD-B84F3BAA6F91}"/>
              </a:ext>
            </a:extLst>
          </p:cNvPr>
          <p:cNvSpPr/>
          <p:nvPr/>
        </p:nvSpPr>
        <p:spPr>
          <a:xfrm>
            <a:off x="6131248" y="1350070"/>
            <a:ext cx="316800" cy="288000"/>
          </a:xfrm>
          <a:prstGeom prst="ellipse">
            <a:avLst/>
          </a:prstGeom>
          <a:solidFill>
            <a:srgbClr val="FF4B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F6994BA3-A22F-436A-3B79-93D89B09B3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33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4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DC8807A-A395-E33B-5DD6-2278B7A3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86" y="1889348"/>
            <a:ext cx="4285914" cy="42618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設定した目標を確認する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目標の内容を確認します。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STEP3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96528-4183-AEC3-D91F-858D1374C2AE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43BF2B-83EA-E347-E5DF-8A1A8BA9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60D0B1-40BA-5E7C-8EAA-CB272D780E2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9365738-33C2-1EB4-A4E1-94E62BE66BDB}"/>
              </a:ext>
            </a:extLst>
          </p:cNvPr>
          <p:cNvGrpSpPr/>
          <p:nvPr/>
        </p:nvGrpSpPr>
        <p:grpSpPr>
          <a:xfrm>
            <a:off x="4185623" y="2370750"/>
            <a:ext cx="6839560" cy="2116500"/>
            <a:chOff x="3923354" y="2334866"/>
            <a:chExt cx="6839560" cy="2116500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6319EB26-C1F7-9160-F0F1-2431B20791AE}"/>
                </a:ext>
              </a:extLst>
            </p:cNvPr>
            <p:cNvSpPr/>
            <p:nvPr/>
          </p:nvSpPr>
          <p:spPr>
            <a:xfrm>
              <a:off x="4635113" y="2334866"/>
              <a:ext cx="6127801" cy="2116500"/>
            </a:xfrm>
            <a:prstGeom prst="roundRect">
              <a:avLst>
                <a:gd name="adj" fmla="val 8116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8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対応が必要な項目数をご確認いただけます。</a:t>
              </a:r>
            </a:p>
          </p:txBody>
        </p:sp>
        <p:sp>
          <p:nvSpPr>
            <p:cNvPr id="11" name="二等辺三角形 10">
              <a:extLst>
                <a:ext uri="{FF2B5EF4-FFF2-40B4-BE49-F238E27FC236}">
                  <a16:creationId xmlns:a16="http://schemas.microsoft.com/office/drawing/2014/main" id="{2B35A384-537A-385C-F313-1E3A1038A3E6}"/>
                </a:ext>
              </a:extLst>
            </p:cNvPr>
            <p:cNvSpPr/>
            <p:nvPr/>
          </p:nvSpPr>
          <p:spPr>
            <a:xfrm rot="18413618">
              <a:off x="4186017" y="2205047"/>
              <a:ext cx="673100" cy="119842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7950F050-9096-83FF-F99E-C5A30DEAE3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18" b="82222"/>
            <a:stretch/>
          </p:blipFill>
          <p:spPr bwMode="auto">
            <a:xfrm>
              <a:off x="4894581" y="3114530"/>
              <a:ext cx="5608864" cy="1108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AC565DF1-AC3F-249C-B464-584A3C3FA4AF}"/>
                </a:ext>
              </a:extLst>
            </p:cNvPr>
            <p:cNvSpPr/>
            <p:nvPr/>
          </p:nvSpPr>
          <p:spPr>
            <a:xfrm>
              <a:off x="8624945" y="3667356"/>
              <a:ext cx="817169" cy="274288"/>
            </a:xfrm>
            <a:prstGeom prst="roundRect">
              <a:avLst>
                <a:gd name="adj" fmla="val 7425"/>
              </a:avLst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99" dirty="0"/>
            </a:p>
          </p:txBody>
        </p:sp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F20A097-9637-39E7-239C-5470F15F0597}"/>
              </a:ext>
            </a:extLst>
          </p:cNvPr>
          <p:cNvSpPr/>
          <p:nvPr/>
        </p:nvSpPr>
        <p:spPr>
          <a:xfrm>
            <a:off x="1576051" y="3199133"/>
            <a:ext cx="3224549" cy="1108796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9" name="Google Shape;43;p15">
            <a:extLst>
              <a:ext uri="{FF2B5EF4-FFF2-40B4-BE49-F238E27FC236}">
                <a16:creationId xmlns:a16="http://schemas.microsoft.com/office/drawing/2014/main" id="{C40805FE-D78E-91B7-95C8-E5CB564537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34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06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AC69456-9A46-165D-2466-B6C628C0D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7"/>
          <a:stretch/>
        </p:blipFill>
        <p:spPr bwMode="auto">
          <a:xfrm>
            <a:off x="3713194" y="1869230"/>
            <a:ext cx="4765612" cy="42954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従業員の自己評価を確認する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従業員が記載した自己評価の内容を確認します。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STEP4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96528-4183-AEC3-D91F-858D1374C2AE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43BF2B-83EA-E347-E5DF-8A1A8BA9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60D0B1-40BA-5E7C-8EAA-CB272D780E2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0CF4AC-87C6-820B-647D-09390CB857AE}"/>
              </a:ext>
            </a:extLst>
          </p:cNvPr>
          <p:cNvSpPr/>
          <p:nvPr/>
        </p:nvSpPr>
        <p:spPr>
          <a:xfrm>
            <a:off x="3783678" y="3678377"/>
            <a:ext cx="4560222" cy="2486334"/>
          </a:xfrm>
          <a:prstGeom prst="roundRect">
            <a:avLst>
              <a:gd name="adj" fmla="val 150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4B41BF94-EEAE-301F-CE17-C7002611B3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35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23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上長評価を入力する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で確認した従業員の自己評価対する上長評価を入力します。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STEP5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96528-4183-AEC3-D91F-858D1374C2AE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43BF2B-83EA-E347-E5DF-8A1A8BA9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60D0B1-40BA-5E7C-8EAA-CB272D780E26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6399077-AEFA-14D7-616E-F5B9D100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20" y="1847850"/>
            <a:ext cx="4783360" cy="43243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B3C835F-FF1A-5799-B22A-215C7F0D51FF}"/>
              </a:ext>
            </a:extLst>
          </p:cNvPr>
          <p:cNvSpPr/>
          <p:nvPr/>
        </p:nvSpPr>
        <p:spPr>
          <a:xfrm>
            <a:off x="975345" y="128005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STEP4 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47EE7A3-D4F6-79D0-7391-04DF3FC4F0C6}"/>
              </a:ext>
            </a:extLst>
          </p:cNvPr>
          <p:cNvSpPr/>
          <p:nvPr/>
        </p:nvSpPr>
        <p:spPr>
          <a:xfrm>
            <a:off x="5171124" y="2805006"/>
            <a:ext cx="3229925" cy="1957494"/>
          </a:xfrm>
          <a:prstGeom prst="roundRect">
            <a:avLst>
              <a:gd name="adj" fmla="val 3046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AAC54F91-EC65-821F-C934-F5DF419E49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36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2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033A9-8FE5-9FA9-DA97-2A48D992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80000"/>
            <a:r>
              <a:rPr kumimoji="1" lang="ja-JP" altLang="en-US" dirty="0"/>
              <a:t>評価を承認する</a:t>
            </a:r>
            <a:endParaRPr kumimoji="1" lang="ja-JP" altLang="en-US" dirty="0">
              <a:ln w="2222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3534682-2948-DA4C-D025-4A78271E9D3C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内容に問題なければシートを確定して承認をし、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問題があれば差し戻しをおこないます。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597D2D-E268-56EA-FE00-0DDF6A3F802F}"/>
              </a:ext>
            </a:extLst>
          </p:cNvPr>
          <p:cNvSpPr/>
          <p:nvPr/>
        </p:nvSpPr>
        <p:spPr>
          <a:xfrm>
            <a:off x="1127745" y="634365"/>
            <a:ext cx="1485268" cy="342312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pc="3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STEP5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C9BF94-F58E-EF75-8929-72747A10B172}"/>
              </a:ext>
            </a:extLst>
          </p:cNvPr>
          <p:cNvSpPr/>
          <p:nvPr/>
        </p:nvSpPr>
        <p:spPr>
          <a:xfrm>
            <a:off x="10463209" y="0"/>
            <a:ext cx="1123950" cy="1567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485168-26CA-3B13-A3E5-31D2FB01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359" y="276134"/>
            <a:ext cx="677638" cy="677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6A1AE6-0020-63A2-48EE-E6C985D6A9C7}"/>
              </a:ext>
            </a:extLst>
          </p:cNvPr>
          <p:cNvSpPr txBox="1"/>
          <p:nvPr/>
        </p:nvSpPr>
        <p:spPr>
          <a:xfrm>
            <a:off x="10501665" y="1046745"/>
            <a:ext cx="104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158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評価者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22F08A7-541B-4F8C-21BE-C7042FD6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090863"/>
            <a:ext cx="4181475" cy="6762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6E58A2F-64DF-98F1-00EF-915FBD0CEC7D}"/>
              </a:ext>
            </a:extLst>
          </p:cNvPr>
          <p:cNvSpPr/>
          <p:nvPr/>
        </p:nvSpPr>
        <p:spPr>
          <a:xfrm>
            <a:off x="6742750" y="3225800"/>
            <a:ext cx="1347150" cy="419099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1" name="Google Shape;43;p15">
            <a:extLst>
              <a:ext uri="{FF2B5EF4-FFF2-40B4-BE49-F238E27FC236}">
                <a16:creationId xmlns:a16="http://schemas.microsoft.com/office/drawing/2014/main" id="{C01923E9-8881-1AC1-9C06-319FF57B1C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37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6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875CC2-9529-2F9C-F159-20244610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8"/>
          <a:stretch/>
        </p:blipFill>
        <p:spPr>
          <a:xfrm>
            <a:off x="898059" y="2095499"/>
            <a:ext cx="2513102" cy="429144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813B8B-CC11-2457-7575-7344C6A15FBE}"/>
              </a:ext>
            </a:extLst>
          </p:cNvPr>
          <p:cNvSpPr/>
          <p:nvPr/>
        </p:nvSpPr>
        <p:spPr>
          <a:xfrm>
            <a:off x="3451054" y="1783056"/>
            <a:ext cx="8017046" cy="115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▮ おわりに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2FFBF-BD8B-A818-A148-EBD2D3D0381D}"/>
              </a:ext>
            </a:extLst>
          </p:cNvPr>
          <p:cNvSpPr txBox="1"/>
          <p:nvPr/>
        </p:nvSpPr>
        <p:spPr>
          <a:xfrm>
            <a:off x="4168926" y="3088753"/>
            <a:ext cx="6850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ヘルプページやお問い合わせ先をご紹介します。</a:t>
            </a:r>
          </a:p>
        </p:txBody>
      </p:sp>
    </p:spTree>
    <p:extLst>
      <p:ext uri="{BB962C8B-B14F-4D97-AF65-F5344CB8AC3E}">
        <p14:creationId xmlns:p14="http://schemas.microsoft.com/office/powerpoint/2010/main" val="162625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875CC2-9529-2F9C-F159-20244610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8"/>
          <a:stretch/>
        </p:blipFill>
        <p:spPr>
          <a:xfrm>
            <a:off x="898059" y="2095499"/>
            <a:ext cx="2513102" cy="429144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813B8B-CC11-2457-7575-7344C6A15FBE}"/>
              </a:ext>
            </a:extLst>
          </p:cNvPr>
          <p:cNvSpPr/>
          <p:nvPr/>
        </p:nvSpPr>
        <p:spPr>
          <a:xfrm>
            <a:off x="3451054" y="1783056"/>
            <a:ext cx="8017046" cy="115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▮ はじめに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2FFBF-BD8B-A818-A148-EBD2D3D0381D}"/>
              </a:ext>
            </a:extLst>
          </p:cNvPr>
          <p:cNvSpPr txBox="1"/>
          <p:nvPr/>
        </p:nvSpPr>
        <p:spPr>
          <a:xfrm>
            <a:off x="4168926" y="3088753"/>
            <a:ext cx="7299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ジンジャー人事評価について概要をご紹介します。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2824EC56-7993-1C9B-CB8E-A039B688A0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04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6AE86D-7ADC-3536-B48C-FF1C6EBC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24780"/>
            <a:ext cx="10515600" cy="549274"/>
          </a:xfrm>
        </p:spPr>
        <p:txBody>
          <a:bodyPr/>
          <a:lstStyle/>
          <a:p>
            <a:r>
              <a:rPr kumimoji="1" lang="ja-JP" altLang="en-US" dirty="0"/>
              <a:t>問い合わせ先</a:t>
            </a:r>
          </a:p>
        </p:txBody>
      </p:sp>
      <p:sp>
        <p:nvSpPr>
          <p:cNvPr id="10" name="Google Shape;43;p15">
            <a:extLst>
              <a:ext uri="{FF2B5EF4-FFF2-40B4-BE49-F238E27FC236}">
                <a16:creationId xmlns:a16="http://schemas.microsoft.com/office/drawing/2014/main" id="{CC7FCDE9-CEC9-8274-449C-49DA1B5ECC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39</a:t>
            </a:fld>
            <a:endParaRPr lang="ja-JP" altLang="en-US">
              <a:solidFill>
                <a:schemeClr val="bg1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0A0AE4B-A244-2BE0-79AC-B6C8A546933C}"/>
              </a:ext>
            </a:extLst>
          </p:cNvPr>
          <p:cNvGrpSpPr/>
          <p:nvPr/>
        </p:nvGrpSpPr>
        <p:grpSpPr>
          <a:xfrm>
            <a:off x="838198" y="1483740"/>
            <a:ext cx="10515600" cy="2232118"/>
            <a:chOff x="838198" y="1483740"/>
            <a:chExt cx="10515600" cy="2232118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28F9A14A-BE8A-DEC2-9723-51097463D371}"/>
                </a:ext>
              </a:extLst>
            </p:cNvPr>
            <p:cNvSpPr/>
            <p:nvPr/>
          </p:nvSpPr>
          <p:spPr>
            <a:xfrm>
              <a:off x="838199" y="1483740"/>
              <a:ext cx="5257801" cy="444775"/>
            </a:xfrm>
            <a:prstGeom prst="roundRect">
              <a:avLst>
                <a:gd name="adj" fmla="val 50000"/>
              </a:avLst>
            </a:prstGeom>
            <a:solidFill>
              <a:srgbClr val="171C6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ジンジャー人事評価の利用方法について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2E98503-7979-0AE7-46A2-6F64CDBF6B3A}"/>
                </a:ext>
              </a:extLst>
            </p:cNvPr>
            <p:cNvSpPr txBox="1"/>
            <p:nvPr/>
          </p:nvSpPr>
          <p:spPr>
            <a:xfrm>
              <a:off x="838198" y="2007698"/>
              <a:ext cx="1051560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692">
                <a:buSzPts val="1700"/>
              </a:pPr>
              <a:r>
                <a:rPr lang="ja-JP" altLang="en-US" sz="2000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操作の手順などご不明な部分がございましたら、本資料にも記載がございます</a:t>
              </a:r>
              <a:r>
                <a:rPr lang="ja-JP" altLang="en-US" sz="2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ヘルプページ</a:t>
              </a:r>
              <a:r>
                <a:rPr lang="ja-JP" altLang="en-US" sz="2000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をご確認ください。</a:t>
              </a:r>
              <a:endParaRPr lang="en-US" altLang="ja-JP" sz="2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endParaRPr lang="en-US" altLang="ja-JP" sz="2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 ヘルプページの確認は</a:t>
              </a:r>
              <a:r>
                <a:rPr kumimoji="1" lang="ja-JP" altLang="en-US" sz="2000" b="1" dirty="0">
                  <a:solidFill>
                    <a:srgbClr val="576BC9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2"/>
                </a:rPr>
                <a:t>こちら</a:t>
              </a:r>
              <a:endParaRPr kumimoji="1" lang="en-US" altLang="ja-JP" sz="2000" b="1" dirty="0">
                <a:solidFill>
                  <a:srgbClr val="576BC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15200"/>
              <a:endPara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DC2D300-0C1D-8040-9D40-43E6DB7533E2}"/>
              </a:ext>
            </a:extLst>
          </p:cNvPr>
          <p:cNvGrpSpPr/>
          <p:nvPr/>
        </p:nvGrpSpPr>
        <p:grpSpPr>
          <a:xfrm>
            <a:off x="838198" y="3755499"/>
            <a:ext cx="10515600" cy="2155174"/>
            <a:chOff x="838198" y="1483740"/>
            <a:chExt cx="10515600" cy="2155174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06171956-657A-D4C5-7C3D-54E104C44E75}"/>
                </a:ext>
              </a:extLst>
            </p:cNvPr>
            <p:cNvSpPr/>
            <p:nvPr/>
          </p:nvSpPr>
          <p:spPr>
            <a:xfrm>
              <a:off x="838199" y="1483740"/>
              <a:ext cx="4203701" cy="444775"/>
            </a:xfrm>
            <a:prstGeom prst="roundRect">
              <a:avLst>
                <a:gd name="adj" fmla="val 50000"/>
              </a:avLst>
            </a:prstGeom>
            <a:solidFill>
              <a:srgbClr val="171C6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人事評価の制度</a:t>
              </a:r>
              <a:r>
                <a:rPr kumimoji="1" lang="en-US" altLang="ja-JP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/</a:t>
              </a:r>
              <a:r>
                <a:rPr kumimoji="1" lang="ja-JP" altLang="en-US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内容について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AAB1C62-4C43-3F66-8489-FEAF5E119A36}"/>
                </a:ext>
              </a:extLst>
            </p:cNvPr>
            <p:cNvSpPr txBox="1"/>
            <p:nvPr/>
          </p:nvSpPr>
          <p:spPr>
            <a:xfrm>
              <a:off x="838198" y="2007698"/>
              <a:ext cx="105156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692">
                <a:buSzPts val="1700"/>
              </a:pP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下記担当へご連絡ください。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◆担当部署：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◆お問い合わせ先：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endPara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EBCF913-8705-1E0D-36B7-8081347824CD}"/>
              </a:ext>
            </a:extLst>
          </p:cNvPr>
          <p:cNvSpPr/>
          <p:nvPr/>
        </p:nvSpPr>
        <p:spPr>
          <a:xfrm>
            <a:off x="3925310" y="4892451"/>
            <a:ext cx="4622836" cy="7987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貴社の担当部署へのご連絡先をご記載ください。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74611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EA4620-8737-76EB-3894-81A02140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ジンジャー人事評価とは</a:t>
            </a: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BD4536E5-19A9-4A26-4CB0-70C30C136C6B}"/>
              </a:ext>
            </a:extLst>
          </p:cNvPr>
          <p:cNvSpPr txBox="1">
            <a:spLocks/>
          </p:cNvSpPr>
          <p:nvPr/>
        </p:nvSpPr>
        <p:spPr>
          <a:xfrm>
            <a:off x="838199" y="1260000"/>
            <a:ext cx="10515599" cy="4646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/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評価シートの作成、配布、回収までの工程を一元管理できるサービスです。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F845D05-CA39-BB28-89EC-AEF2AC49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78" y="1927234"/>
            <a:ext cx="9278645" cy="4001058"/>
          </a:xfrm>
          <a:prstGeom prst="rect">
            <a:avLst/>
          </a:prstGeom>
        </p:spPr>
      </p:pic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06E2FBD8-2CFC-173D-029D-8D80A608317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4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9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08C62D-BED9-8698-11D0-69B6FB66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ジンジャー人事評価で対応すること</a:t>
            </a:r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AAD34DB1-1969-237F-E03F-4804EED3F4EF}"/>
              </a:ext>
            </a:extLst>
          </p:cNvPr>
          <p:cNvSpPr/>
          <p:nvPr/>
        </p:nvSpPr>
        <p:spPr>
          <a:xfrm rot="5400000">
            <a:off x="7451615" y="2652484"/>
            <a:ext cx="549274" cy="24674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F0228EEA-EFA4-18BD-3A8D-381D11B582DA}"/>
              </a:ext>
            </a:extLst>
          </p:cNvPr>
          <p:cNvSpPr/>
          <p:nvPr/>
        </p:nvSpPr>
        <p:spPr>
          <a:xfrm rot="5400000">
            <a:off x="3813178" y="2652484"/>
            <a:ext cx="549274" cy="24674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C509E21-C783-4810-D087-96D43245CBBA}"/>
              </a:ext>
            </a:extLst>
          </p:cNvPr>
          <p:cNvGrpSpPr/>
          <p:nvPr/>
        </p:nvGrpSpPr>
        <p:grpSpPr>
          <a:xfrm>
            <a:off x="950688" y="1353455"/>
            <a:ext cx="3013755" cy="2844800"/>
            <a:chOff x="950687" y="2510968"/>
            <a:chExt cx="3013755" cy="2844800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5C0603DB-F790-97FD-61A6-3585AD0082D7}"/>
                </a:ext>
              </a:extLst>
            </p:cNvPr>
            <p:cNvSpPr/>
            <p:nvPr/>
          </p:nvSpPr>
          <p:spPr>
            <a:xfrm>
              <a:off x="950687" y="2510968"/>
              <a:ext cx="3013755" cy="2844800"/>
            </a:xfrm>
            <a:prstGeom prst="roundRect">
              <a:avLst>
                <a:gd name="adj" fmla="val 7165"/>
              </a:avLst>
            </a:prstGeom>
            <a:solidFill>
              <a:srgbClr val="C8CA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4A27362-34F6-3F38-8A81-C10F1507BFCB}"/>
                </a:ext>
              </a:extLst>
            </p:cNvPr>
            <p:cNvSpPr/>
            <p:nvPr/>
          </p:nvSpPr>
          <p:spPr>
            <a:xfrm>
              <a:off x="1279073" y="3294732"/>
              <a:ext cx="2356983" cy="1741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000" b="1" dirty="0">
                <a:solidFill>
                  <a:srgbClr val="7989D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BC12F4D-BDF7-5194-2128-EE68F138C4F7}"/>
                </a:ext>
              </a:extLst>
            </p:cNvPr>
            <p:cNvSpPr txBox="1"/>
            <p:nvPr/>
          </p:nvSpPr>
          <p:spPr>
            <a:xfrm>
              <a:off x="1279073" y="2746328"/>
              <a:ext cx="1608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n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① ログイン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3C65669-3600-E72E-854B-00EA7A9E0571}"/>
              </a:ext>
            </a:extLst>
          </p:cNvPr>
          <p:cNvGrpSpPr/>
          <p:nvPr/>
        </p:nvGrpSpPr>
        <p:grpSpPr>
          <a:xfrm>
            <a:off x="4589123" y="1353455"/>
            <a:ext cx="3013755" cy="2844800"/>
            <a:chOff x="950687" y="2510968"/>
            <a:chExt cx="3013755" cy="2844800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86636176-A9CD-60EB-2A9F-02527666A63A}"/>
                </a:ext>
              </a:extLst>
            </p:cNvPr>
            <p:cNvSpPr/>
            <p:nvPr/>
          </p:nvSpPr>
          <p:spPr>
            <a:xfrm>
              <a:off x="950687" y="2510968"/>
              <a:ext cx="3013755" cy="2844800"/>
            </a:xfrm>
            <a:prstGeom prst="roundRect">
              <a:avLst>
                <a:gd name="adj" fmla="val 7165"/>
              </a:avLst>
            </a:prstGeom>
            <a:solidFill>
              <a:srgbClr val="C8CA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078CB20-ECD8-F7F7-4BFB-D5051148C735}"/>
                </a:ext>
              </a:extLst>
            </p:cNvPr>
            <p:cNvSpPr/>
            <p:nvPr/>
          </p:nvSpPr>
          <p:spPr>
            <a:xfrm>
              <a:off x="1279073" y="3294732"/>
              <a:ext cx="2356983" cy="1741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000" b="1" dirty="0">
                <a:solidFill>
                  <a:srgbClr val="7989D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EB2E6E9-1601-B736-0D84-50BCC55EBAB3}"/>
                </a:ext>
              </a:extLst>
            </p:cNvPr>
            <p:cNvSpPr txBox="1"/>
            <p:nvPr/>
          </p:nvSpPr>
          <p:spPr>
            <a:xfrm>
              <a:off x="1279073" y="2746328"/>
              <a:ext cx="1608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n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② 目標設計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6A9093D-30FB-FAC7-1107-FB5CDAB48709}"/>
              </a:ext>
            </a:extLst>
          </p:cNvPr>
          <p:cNvGrpSpPr/>
          <p:nvPr/>
        </p:nvGrpSpPr>
        <p:grpSpPr>
          <a:xfrm>
            <a:off x="8227558" y="1353455"/>
            <a:ext cx="3013755" cy="2844800"/>
            <a:chOff x="950687" y="2510968"/>
            <a:chExt cx="3013755" cy="2844800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90B3BA6E-0E1F-3C2F-5A27-DBA92BB49BE5}"/>
                </a:ext>
              </a:extLst>
            </p:cNvPr>
            <p:cNvSpPr/>
            <p:nvPr/>
          </p:nvSpPr>
          <p:spPr>
            <a:xfrm>
              <a:off x="950687" y="2510968"/>
              <a:ext cx="3013755" cy="2844800"/>
            </a:xfrm>
            <a:prstGeom prst="roundRect">
              <a:avLst>
                <a:gd name="adj" fmla="val 7165"/>
              </a:avLst>
            </a:prstGeom>
            <a:solidFill>
              <a:srgbClr val="C8CA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E36E37-A051-41E6-CFF3-54E7437B986D}"/>
                </a:ext>
              </a:extLst>
            </p:cNvPr>
            <p:cNvSpPr/>
            <p:nvPr/>
          </p:nvSpPr>
          <p:spPr>
            <a:xfrm>
              <a:off x="1279073" y="3294732"/>
              <a:ext cx="2356983" cy="1741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000" b="1" dirty="0">
                <a:solidFill>
                  <a:srgbClr val="7989D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A3CE5AC-ABAE-4C9A-5119-C0683F734363}"/>
                </a:ext>
              </a:extLst>
            </p:cNvPr>
            <p:cNvSpPr txBox="1"/>
            <p:nvPr/>
          </p:nvSpPr>
          <p:spPr>
            <a:xfrm>
              <a:off x="1279073" y="2746328"/>
              <a:ext cx="1608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n>
                    <a:solidFill>
                      <a:srgbClr val="171C61"/>
                    </a:solidFill>
                  </a:ln>
                  <a:solidFill>
                    <a:srgbClr val="171C6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③ 評価</a:t>
              </a: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BAD6FD-0DDD-3325-ED51-64C00387EB2A}"/>
              </a:ext>
            </a:extLst>
          </p:cNvPr>
          <p:cNvSpPr txBox="1"/>
          <p:nvPr/>
        </p:nvSpPr>
        <p:spPr>
          <a:xfrm>
            <a:off x="6908800" y="-1611086"/>
            <a:ext cx="2307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じゅうぎゅ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0CB17CE-4E73-5B65-CE95-DC3AE3B677A0}"/>
              </a:ext>
            </a:extLst>
          </p:cNvPr>
          <p:cNvGrpSpPr/>
          <p:nvPr/>
        </p:nvGrpSpPr>
        <p:grpSpPr>
          <a:xfrm>
            <a:off x="996272" y="4420375"/>
            <a:ext cx="2922587" cy="735285"/>
            <a:chOff x="2334193" y="4433615"/>
            <a:chExt cx="2922587" cy="735285"/>
          </a:xfrm>
        </p:grpSpPr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7B19504C-5C57-1AC8-D596-C3C4E23259C5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ログインする</a:t>
              </a: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A15CC7BF-C087-E78A-D709-EF121A69F388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7569442B-BE5E-37D1-0481-47CFB79DB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F603E6D-4EFF-2059-673F-DF21AD949685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従業員</a:t>
                </a:r>
              </a:p>
            </p:txBody>
          </p:sp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02BB6B9-93F2-C822-1FFF-E35E360A82A7}"/>
              </a:ext>
            </a:extLst>
          </p:cNvPr>
          <p:cNvGrpSpPr/>
          <p:nvPr/>
        </p:nvGrpSpPr>
        <p:grpSpPr>
          <a:xfrm>
            <a:off x="996272" y="5314281"/>
            <a:ext cx="2922587" cy="735285"/>
            <a:chOff x="2334193" y="4433615"/>
            <a:chExt cx="2922587" cy="735285"/>
          </a:xfrm>
        </p:grpSpPr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1375FDCF-35D6-FDF7-A591-79A166CCB89E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ログインする</a:t>
              </a:r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AE2A7518-F740-88CD-C441-E1BBF58A8DF5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ADB4C15E-9FF7-A0D9-7339-72375B747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F9C916C-18A9-7B7E-AF71-C1BF4F9A2ACD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評価者</a:t>
                </a:r>
              </a:p>
            </p:txBody>
          </p:sp>
        </p:grp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26ABFB4-3C70-0394-DC27-634BFF435FE0}"/>
              </a:ext>
            </a:extLst>
          </p:cNvPr>
          <p:cNvGrpSpPr/>
          <p:nvPr/>
        </p:nvGrpSpPr>
        <p:grpSpPr>
          <a:xfrm>
            <a:off x="4634706" y="4424315"/>
            <a:ext cx="2922587" cy="735285"/>
            <a:chOff x="2334193" y="4433615"/>
            <a:chExt cx="2922587" cy="735285"/>
          </a:xfrm>
        </p:grpSpPr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D3289001-147B-31A2-7C7E-DB04C616268B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目標を入力する</a:t>
              </a:r>
            </a:p>
          </p:txBody>
        </p: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7B642988-9DBE-45B7-DB55-A4EB0D5AADE0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62DB61EC-6FAA-320C-A61A-157E1A625B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F8706D6-B937-D1A6-A45E-934F25472E8F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従業員</a:t>
                </a:r>
              </a:p>
            </p:txBody>
          </p:sp>
        </p:grp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2152419A-6DC4-FA66-2ED1-5488942B478F}"/>
              </a:ext>
            </a:extLst>
          </p:cNvPr>
          <p:cNvGrpSpPr/>
          <p:nvPr/>
        </p:nvGrpSpPr>
        <p:grpSpPr>
          <a:xfrm>
            <a:off x="4634706" y="5314281"/>
            <a:ext cx="2922587" cy="735285"/>
            <a:chOff x="2334193" y="4433615"/>
            <a:chExt cx="2922587" cy="735285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ADA74F95-F29F-88C8-B59E-DAB177269084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目標を承認する</a:t>
              </a:r>
            </a:p>
          </p:txBody>
        </p: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F3CEC386-FB65-606E-340F-9F090BF7C4B7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44C451A9-02E9-88D6-5330-0BEB3CF73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B2EAD0C-84BB-EA18-DA18-AD3DEC9551FE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評価者</a:t>
                </a:r>
              </a:p>
            </p:txBody>
          </p:sp>
        </p:grp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819F977-CF14-6903-B1EC-D6CFD5BB2CF2}"/>
              </a:ext>
            </a:extLst>
          </p:cNvPr>
          <p:cNvGrpSpPr/>
          <p:nvPr/>
        </p:nvGrpSpPr>
        <p:grpSpPr>
          <a:xfrm>
            <a:off x="8327004" y="4421812"/>
            <a:ext cx="2922587" cy="735285"/>
            <a:chOff x="2334193" y="4433615"/>
            <a:chExt cx="2922587" cy="735285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A162B9D7-B2B6-6978-D90D-BC03354D5192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自己評価を入力する</a:t>
              </a:r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B1BFCFE7-07DB-9200-DF64-DBEEA7D35B08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5B54BC34-4530-4587-BAD5-5CBAE4FA9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AD3C341-6387-10B7-B3CB-B638C6368C1C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従業員</a:t>
                </a:r>
              </a:p>
            </p:txBody>
          </p:sp>
        </p:grp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C1B12A8-2B8F-73A3-CF41-26BD2BCB08D1}"/>
              </a:ext>
            </a:extLst>
          </p:cNvPr>
          <p:cNvGrpSpPr/>
          <p:nvPr/>
        </p:nvGrpSpPr>
        <p:grpSpPr>
          <a:xfrm>
            <a:off x="8327004" y="5311778"/>
            <a:ext cx="2922587" cy="735285"/>
            <a:chOff x="2334193" y="4433615"/>
            <a:chExt cx="2922587" cy="735285"/>
          </a:xfrm>
        </p:grpSpPr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8D4A175A-6953-427F-3897-A060224B3E7B}"/>
                </a:ext>
              </a:extLst>
            </p:cNvPr>
            <p:cNvSpPr/>
            <p:nvPr/>
          </p:nvSpPr>
          <p:spPr>
            <a:xfrm>
              <a:off x="2334193" y="4433615"/>
              <a:ext cx="2922587" cy="7352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上長評価を入力し、</a:t>
              </a:r>
              <a:endParaRPr kumimoji="1" lang="en-US" altLang="ja-JP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dirty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自己評価を承認する</a:t>
              </a:r>
            </a:p>
          </p:txBody>
        </p: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971C68BA-F36D-DF30-8AC1-8AAA251D8021}"/>
                </a:ext>
              </a:extLst>
            </p:cNvPr>
            <p:cNvGrpSpPr/>
            <p:nvPr/>
          </p:nvGrpSpPr>
          <p:grpSpPr>
            <a:xfrm>
              <a:off x="2538105" y="4491262"/>
              <a:ext cx="698892" cy="643265"/>
              <a:chOff x="773363" y="4608594"/>
              <a:chExt cx="698892" cy="643265"/>
            </a:xfrm>
          </p:grpSpPr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30778B56-248C-A38B-E873-C47D08B70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915551" y="4608594"/>
                <a:ext cx="408406" cy="408406"/>
              </a:xfrm>
              <a:prstGeom prst="rect">
                <a:avLst/>
              </a:prstGeom>
            </p:spPr>
          </p:pic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E4268FF-BFD0-186E-EE0A-341BFA39B758}"/>
                  </a:ext>
                </a:extLst>
              </p:cNvPr>
              <p:cNvSpPr txBox="1"/>
              <p:nvPr/>
            </p:nvSpPr>
            <p:spPr>
              <a:xfrm>
                <a:off x="773363" y="4974860"/>
                <a:ext cx="698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ln w="6350">
                      <a:noFill/>
                    </a:ln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評価者</a:t>
                </a:r>
              </a:p>
            </p:txBody>
          </p:sp>
        </p:grpSp>
      </p:grpSp>
      <p:pic>
        <p:nvPicPr>
          <p:cNvPr id="61" name="図 60">
            <a:extLst>
              <a:ext uri="{FF2B5EF4-FFF2-40B4-BE49-F238E27FC236}">
                <a16:creationId xmlns:a16="http://schemas.microsoft.com/office/drawing/2014/main" id="{707FE4E8-3F7D-5A25-650E-4EA005F37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219" y="2595739"/>
            <a:ext cx="1067840" cy="1092459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3D7C7829-90EC-2E02-1A2D-E17D518C1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502" y="2320406"/>
            <a:ext cx="812801" cy="768667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80D0A7A6-3AA2-FA70-923B-4C37CDB50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447" y="2339533"/>
            <a:ext cx="1879976" cy="1539401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8215F3BC-8A76-4054-9934-AF2D5C5914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3710" y="2486306"/>
            <a:ext cx="867709" cy="1281842"/>
          </a:xfrm>
          <a:prstGeom prst="rect">
            <a:avLst/>
          </a:prstGeom>
        </p:spPr>
      </p:pic>
      <p:sp>
        <p:nvSpPr>
          <p:cNvPr id="6" name="Google Shape;43;p15">
            <a:extLst>
              <a:ext uri="{FF2B5EF4-FFF2-40B4-BE49-F238E27FC236}">
                <a16:creationId xmlns:a16="http://schemas.microsoft.com/office/drawing/2014/main" id="{FB4620FC-6EDE-816F-F72C-732F5FF3AE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5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5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C8ED6-E68A-F54D-9CA1-1CA6085E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ジンジャーの推奨環境 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C9249D5-3271-9AE5-2CBA-15A5C799333D}"/>
              </a:ext>
            </a:extLst>
          </p:cNvPr>
          <p:cNvGrpSpPr/>
          <p:nvPr/>
        </p:nvGrpSpPr>
        <p:grpSpPr>
          <a:xfrm>
            <a:off x="771109" y="1376134"/>
            <a:ext cx="10649782" cy="2031365"/>
            <a:chOff x="634227" y="1353454"/>
            <a:chExt cx="10649782" cy="2031365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EFB8A7BA-750E-8F7D-3295-0B485CC66B73}"/>
                </a:ext>
              </a:extLst>
            </p:cNvPr>
            <p:cNvGrpSpPr/>
            <p:nvPr/>
          </p:nvGrpSpPr>
          <p:grpSpPr>
            <a:xfrm>
              <a:off x="634227" y="1353454"/>
              <a:ext cx="5182432" cy="2031365"/>
              <a:chOff x="950688" y="1353455"/>
              <a:chExt cx="5182432" cy="1817254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C059F43-D582-96F1-997F-D9D4C94DA258}"/>
                  </a:ext>
                </a:extLst>
              </p:cNvPr>
              <p:cNvSpPr/>
              <p:nvPr/>
            </p:nvSpPr>
            <p:spPr>
              <a:xfrm>
                <a:off x="950688" y="1353455"/>
                <a:ext cx="5099169" cy="1817254"/>
              </a:xfrm>
              <a:prstGeom prst="roundRect">
                <a:avLst>
                  <a:gd name="adj" fmla="val 716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62DD656-0BEA-8336-A6C6-4FB4120DF2EA}"/>
                  </a:ext>
                </a:extLst>
              </p:cNvPr>
              <p:cNvSpPr txBox="1"/>
              <p:nvPr/>
            </p:nvSpPr>
            <p:spPr>
              <a:xfrm>
                <a:off x="1033951" y="1579015"/>
                <a:ext cx="5099169" cy="1459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298" indent="0">
                  <a:buNone/>
                </a:pPr>
                <a:r>
                  <a:rPr kumimoji="1" lang="ja-JP" altLang="en-US" sz="2000" b="1" dirty="0">
                    <a:ln>
                      <a:solidFill>
                        <a:srgbClr val="171C61"/>
                      </a:solidFill>
                    </a:ln>
                    <a:solidFill>
                      <a:srgbClr val="171C6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▮ </a:t>
                </a:r>
                <a:r>
                  <a:rPr kumimoji="1" lang="en-US" altLang="ja-JP" sz="2000" b="1" dirty="0">
                    <a:ln>
                      <a:solidFill>
                        <a:srgbClr val="171C61"/>
                      </a:solidFill>
                    </a:ln>
                    <a:solidFill>
                      <a:srgbClr val="171C6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Windows</a:t>
                </a:r>
              </a:p>
              <a:p>
                <a:pPr marL="114298" indent="0">
                  <a:buNone/>
                </a:pPr>
                <a:endParaRPr kumimoji="1" lang="en-US" altLang="ja-JP" sz="2000" b="1" dirty="0">
                  <a:solidFill>
                    <a:srgbClr val="7989D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marL="114298" indent="0">
                  <a:buNone/>
                </a:pP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OS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：最新版（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Microsoft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のサポート期間内）</a:t>
                </a:r>
              </a:p>
              <a:p>
                <a:pPr marL="114298" indent="0">
                  <a:buNone/>
                </a:pP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Web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ブラウザ：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Google Chrome 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最新版</a:t>
                </a:r>
                <a:endParaRPr kumimoji="1" lang="en-US" altLang="ja-JP" sz="1800" b="1" dirty="0"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marL="114298" indent="0">
                  <a:buNone/>
                </a:pPr>
                <a:endParaRPr kumimoji="1" lang="en-US" altLang="ja-JP" sz="2000" b="1" dirty="0">
                  <a:solidFill>
                    <a:srgbClr val="7989D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35C161C1-FEE5-6914-F2CA-360BF2B47D20}"/>
                </a:ext>
              </a:extLst>
            </p:cNvPr>
            <p:cNvGrpSpPr/>
            <p:nvPr/>
          </p:nvGrpSpPr>
          <p:grpSpPr>
            <a:xfrm>
              <a:off x="6101577" y="1353455"/>
              <a:ext cx="5182432" cy="2031364"/>
              <a:chOff x="950688" y="1353455"/>
              <a:chExt cx="5182432" cy="2031364"/>
            </a:xfrm>
          </p:grpSpPr>
          <p:sp>
            <p:nvSpPr>
              <p:cNvPr id="22" name="四角形: 角を丸くする 21">
                <a:extLst>
                  <a:ext uri="{FF2B5EF4-FFF2-40B4-BE49-F238E27FC236}">
                    <a16:creationId xmlns:a16="http://schemas.microsoft.com/office/drawing/2014/main" id="{5022D030-E4DF-A4E1-E688-3067AF53DB0C}"/>
                  </a:ext>
                </a:extLst>
              </p:cNvPr>
              <p:cNvSpPr/>
              <p:nvPr/>
            </p:nvSpPr>
            <p:spPr>
              <a:xfrm>
                <a:off x="950688" y="1353455"/>
                <a:ext cx="5097600" cy="2031364"/>
              </a:xfrm>
              <a:prstGeom prst="roundRect">
                <a:avLst>
                  <a:gd name="adj" fmla="val 716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9CDA5BB-0A9B-27F7-663F-F2EAE60A90CD}"/>
                  </a:ext>
                </a:extLst>
              </p:cNvPr>
              <p:cNvSpPr txBox="1"/>
              <p:nvPr/>
            </p:nvSpPr>
            <p:spPr>
              <a:xfrm>
                <a:off x="1033951" y="1579015"/>
                <a:ext cx="5099169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sz="2000" b="1" dirty="0">
                    <a:ln>
                      <a:solidFill>
                        <a:srgbClr val="171C61"/>
                      </a:solidFill>
                    </a:ln>
                    <a:solidFill>
                      <a:srgbClr val="171C6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▮ </a:t>
                </a:r>
                <a:r>
                  <a:rPr kumimoji="1" lang="en-US" altLang="ja-JP" sz="2000" b="1" dirty="0">
                    <a:ln>
                      <a:solidFill>
                        <a:srgbClr val="171C61"/>
                      </a:solidFill>
                    </a:ln>
                    <a:solidFill>
                      <a:srgbClr val="171C6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Mac</a:t>
                </a:r>
              </a:p>
              <a:p>
                <a:endParaRPr kumimoji="1" lang="en-US" altLang="ja-JP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OS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：最新版（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Apple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のサポート期間内）</a:t>
                </a:r>
              </a:p>
              <a:p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※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最新の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Service Pack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が適用</a:t>
                </a:r>
              </a:p>
              <a:p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Web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ブラウザ：</a:t>
                </a:r>
                <a:r>
                  <a:rPr kumimoji="1" lang="en-US" altLang="ja-JP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Google Chrome </a:t>
                </a:r>
                <a:r>
                  <a:rPr kumimoji="1" lang="ja-JP" altLang="en-US" sz="1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最新版</a:t>
                </a:r>
              </a:p>
            </p:txBody>
          </p:sp>
        </p:grpSp>
      </p:grp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1A26482-4B9E-BF8D-A0D5-E9CFB7EA8BA9}"/>
              </a:ext>
            </a:extLst>
          </p:cNvPr>
          <p:cNvCxnSpPr>
            <a:cxnSpLocks/>
          </p:cNvCxnSpPr>
          <p:nvPr/>
        </p:nvCxnSpPr>
        <p:spPr>
          <a:xfrm>
            <a:off x="838200" y="3596325"/>
            <a:ext cx="10515600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2">
            <a:extLst>
              <a:ext uri="{FF2B5EF4-FFF2-40B4-BE49-F238E27FC236}">
                <a16:creationId xmlns:a16="http://schemas.microsoft.com/office/drawing/2014/main" id="{3DB751A2-6D35-9775-42C1-A799115FB963}"/>
              </a:ext>
            </a:extLst>
          </p:cNvPr>
          <p:cNvSpPr txBox="1">
            <a:spLocks/>
          </p:cNvSpPr>
          <p:nvPr/>
        </p:nvSpPr>
        <p:spPr>
          <a:xfrm>
            <a:off x="838199" y="3757441"/>
            <a:ext cx="10515599" cy="246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defRPr>
            </a:lvl1pPr>
            <a:lvl2pPr marL="914377" marR="0" lvl="1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8" indent="0">
              <a:buFont typeface="Arial"/>
              <a:buNone/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marL="114298" indent="0">
              <a:buFont typeface="Arial"/>
              <a:buNone/>
            </a:pP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パソコン本体の項目サイズを拡大したり、ブラウザ上でズームサイズを変更したりすると、</a:t>
            </a:r>
            <a:endParaRPr lang="en-US" altLang="ja-JP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ジンジャーの画面が正常に表示されない可能性があります。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（例：文字化けしてしまう、打刻ボタンが表示されない など）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endParaRPr lang="ja-JP" altLang="en-US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ディスプレイの表示が常に「項目サイズ</a:t>
            </a:r>
            <a:r>
              <a:rPr lang="en-US" altLang="ja-JP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解像度</a:t>
            </a:r>
            <a:r>
              <a:rPr lang="en-US" altLang="ja-JP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1920×1080</a:t>
            </a: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ズーム</a:t>
            </a:r>
            <a:r>
              <a:rPr lang="en-US" altLang="ja-JP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」となっているかご確認ください。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18683B3-2CE8-3E18-B474-2DE4FD9E8FCA}"/>
              </a:ext>
            </a:extLst>
          </p:cNvPr>
          <p:cNvSpPr/>
          <p:nvPr/>
        </p:nvSpPr>
        <p:spPr>
          <a:xfrm>
            <a:off x="838199" y="3757442"/>
            <a:ext cx="4203701" cy="444775"/>
          </a:xfrm>
          <a:prstGeom prst="roundRect">
            <a:avLst>
              <a:gd name="adj" fmla="val 50000"/>
            </a:avLst>
          </a:prstGeom>
          <a:solidFill>
            <a:srgbClr val="171C6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ディスプレイ表示について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C8C2E455-B178-FFEE-4F2F-F157A63639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6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0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C8ED6-E68A-F54D-9CA1-1CA6085E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ジンジャーの推奨環境 </a:t>
            </a:r>
            <a:r>
              <a:rPr kumimoji="1" lang="ja-JP" altLang="en-US" dirty="0">
                <a:ln w="2222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｜注意事項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B599A00-B7A3-BC1A-782E-BCB3330B5393}"/>
              </a:ext>
            </a:extLst>
          </p:cNvPr>
          <p:cNvSpPr/>
          <p:nvPr/>
        </p:nvSpPr>
        <p:spPr>
          <a:xfrm>
            <a:off x="838200" y="1512571"/>
            <a:ext cx="10515600" cy="2221229"/>
          </a:xfrm>
          <a:prstGeom prst="roundRect">
            <a:avLst>
              <a:gd name="adj" fmla="val 8661"/>
            </a:avLst>
          </a:prstGeom>
          <a:solidFill>
            <a:schemeClr val="bg1"/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endParaRPr lang="en-US" altLang="ja-JP" sz="2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8000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推奨環境外でも利用できる場合がありますが、全機能の正常動作は保証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できません</a:t>
            </a: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。</a:t>
            </a: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altLang="ja-JP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OS</a:t>
            </a: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のアップデートが終了した端末は、推奨環境の対象外ですので</a:t>
            </a:r>
            <a:endParaRPr lang="en-US" altLang="ja-JP" sz="2000" i="0" u="none" strike="noStrike" cap="none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ご了承ください。</a:t>
            </a: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利用環境を満たしていても、端末・利用環境の組み合わせによっては、</a:t>
            </a:r>
            <a:endParaRPr lang="en-US" altLang="ja-JP" sz="2000" i="0" u="none" strike="noStrike" cap="none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正常に動作しない可能性が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あります</a:t>
            </a:r>
            <a:r>
              <a:rPr lang="ja-JP" altLang="en-US" sz="2000" b="0" i="0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20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dirty="0">
                <a:noFill/>
              </a:rPr>
              <a:t>29.21 cm</a:t>
            </a:r>
            <a:endParaRPr kumimoji="1" lang="ja-JP" altLang="en-US" dirty="0">
              <a:noFill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A883ADB-3271-F01F-93E7-4798FC5DEDA5}"/>
              </a:ext>
            </a:extLst>
          </p:cNvPr>
          <p:cNvGrpSpPr/>
          <p:nvPr/>
        </p:nvGrpSpPr>
        <p:grpSpPr>
          <a:xfrm>
            <a:off x="1398814" y="1215028"/>
            <a:ext cx="1738086" cy="595086"/>
            <a:chOff x="1538514" y="1215028"/>
            <a:chExt cx="1738086" cy="595086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8B0250A-CD31-6387-EDDD-195DAFFAE1CE}"/>
                </a:ext>
              </a:extLst>
            </p:cNvPr>
            <p:cNvSpPr/>
            <p:nvPr/>
          </p:nvSpPr>
          <p:spPr>
            <a:xfrm>
              <a:off x="1538514" y="1215028"/>
              <a:ext cx="1738086" cy="595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>
                  <a:ln w="9525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注意</a:t>
              </a:r>
            </a:p>
          </p:txBody>
        </p:sp>
        <p:pic>
          <p:nvPicPr>
            <p:cNvPr id="13" name="グラフィックス 12" descr="警告 単色塗りつぶし">
              <a:extLst>
                <a:ext uri="{FF2B5EF4-FFF2-40B4-BE49-F238E27FC236}">
                  <a16:creationId xmlns:a16="http://schemas.microsoft.com/office/drawing/2014/main" id="{399AC55C-B794-B1B8-84A0-CBC0E5C6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27200" y="1283971"/>
              <a:ext cx="457200" cy="457200"/>
            </a:xfrm>
            <a:prstGeom prst="rect">
              <a:avLst/>
            </a:prstGeom>
          </p:spPr>
        </p:pic>
      </p:grpSp>
      <p:sp>
        <p:nvSpPr>
          <p:cNvPr id="15" name="Google Shape;43;p15">
            <a:extLst>
              <a:ext uri="{FF2B5EF4-FFF2-40B4-BE49-F238E27FC236}">
                <a16:creationId xmlns:a16="http://schemas.microsoft.com/office/drawing/2014/main" id="{45E1AA3C-2C8D-F0D9-B2F2-26BF96D64D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019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875CC2-9529-2F9C-F159-20244610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88"/>
          <a:stretch/>
        </p:blipFill>
        <p:spPr>
          <a:xfrm>
            <a:off x="898059" y="2095499"/>
            <a:ext cx="2513102" cy="429144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813B8B-CC11-2457-7575-7344C6A15FBE}"/>
              </a:ext>
            </a:extLst>
          </p:cNvPr>
          <p:cNvSpPr/>
          <p:nvPr/>
        </p:nvSpPr>
        <p:spPr>
          <a:xfrm>
            <a:off x="3451054" y="1783056"/>
            <a:ext cx="8017046" cy="115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b="1" dirty="0">
                <a:ln w="28575">
                  <a:solidFill>
                    <a:srgbClr val="171C61"/>
                  </a:solidFill>
                </a:ln>
                <a:solidFill>
                  <a:srgbClr val="171C6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① ログイン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72FFBF-BD8B-A818-A148-EBD2D3D0381D}"/>
              </a:ext>
            </a:extLst>
          </p:cNvPr>
          <p:cNvSpPr txBox="1"/>
          <p:nvPr/>
        </p:nvSpPr>
        <p:spPr>
          <a:xfrm>
            <a:off x="4168926" y="308875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ジンジャー人事評価を利用するため、</a:t>
            </a:r>
            <a:endParaRPr kumimoji="1" lang="en-US" altLang="ja-JP" sz="2400" dirty="0">
              <a:ln w="22225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n w="2222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ジンジャーにログインします。</a:t>
            </a:r>
          </a:p>
        </p:txBody>
      </p:sp>
      <p:sp>
        <p:nvSpPr>
          <p:cNvPr id="3" name="Google Shape;43;p15">
            <a:extLst>
              <a:ext uri="{FF2B5EF4-FFF2-40B4-BE49-F238E27FC236}">
                <a16:creationId xmlns:a16="http://schemas.microsoft.com/office/drawing/2014/main" id="{C8B140AF-66A9-D188-D044-98E41006B2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443889"/>
            <a:ext cx="6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ja-JP" smtClean="0">
                <a:solidFill>
                  <a:schemeClr val="bg1"/>
                </a:solidFill>
              </a:rPr>
              <a:pPr/>
              <a:t>8</a:t>
            </a:fld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3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5022</TotalTime>
  <Words>1350</Words>
  <PresentationFormat>ワイド画面</PresentationFormat>
  <Paragraphs>275</Paragraphs>
  <Slides>40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4" baseType="lpstr">
      <vt:lpstr>HG丸ｺﾞｼｯｸM-PRO</vt:lpstr>
      <vt:lpstr>Arial</vt:lpstr>
      <vt:lpstr>Calibri</vt:lpstr>
      <vt:lpstr>Office テーマ</vt:lpstr>
      <vt:lpstr>PowerPoint プレゼンテーション</vt:lpstr>
      <vt:lpstr>本マニュアルをご利用いただくご担当者の方へ</vt:lpstr>
      <vt:lpstr>目次</vt:lpstr>
      <vt:lpstr>PowerPoint プレゼンテーション</vt:lpstr>
      <vt:lpstr>ジンジャー人事評価とは</vt:lpstr>
      <vt:lpstr>ジンジャー人事評価で対応すること</vt:lpstr>
      <vt:lpstr>ジンジャーの推奨環境 </vt:lpstr>
      <vt:lpstr>ジンジャーの推奨環境 ｜注意事項</vt:lpstr>
      <vt:lpstr>PowerPoint プレゼンテーション</vt:lpstr>
      <vt:lpstr>ログインをおこなう</vt:lpstr>
      <vt:lpstr>人事評価アイコンをクリックする</vt:lpstr>
      <vt:lpstr>TOP画面を確認する｜従業員</vt:lpstr>
      <vt:lpstr>TOP画面を確認する｜評価者</vt:lpstr>
      <vt:lpstr>PowerPoint プレゼンテーション</vt:lpstr>
      <vt:lpstr>目標を入力する｜依頼の確認方法</vt:lpstr>
      <vt:lpstr>評価シートを開く</vt:lpstr>
      <vt:lpstr>評価フローを確認する</vt:lpstr>
      <vt:lpstr>目標を入力する</vt:lpstr>
      <vt:lpstr>目標を確定する</vt:lpstr>
      <vt:lpstr>目標を確認・確定する｜依頼の確認方法</vt:lpstr>
      <vt:lpstr>評価シート一覧を確認する</vt:lpstr>
      <vt:lpstr>評価対象者の評価シートを開く</vt:lpstr>
      <vt:lpstr>目標を確認する</vt:lpstr>
      <vt:lpstr>評価シートを承認する</vt:lpstr>
      <vt:lpstr>PowerPoint プレゼンテーション</vt:lpstr>
      <vt:lpstr>自己評価をおこなう｜依頼の確認方法</vt:lpstr>
      <vt:lpstr>評価シートを開く</vt:lpstr>
      <vt:lpstr>評価フローを確認する</vt:lpstr>
      <vt:lpstr>目標を確認する</vt:lpstr>
      <vt:lpstr>自己評価を入力する</vt:lpstr>
      <vt:lpstr>自己評価を確定する</vt:lpstr>
      <vt:lpstr>上長評価をおこなう｜依頼の確認方法</vt:lpstr>
      <vt:lpstr>評価シート一覧を確認する</vt:lpstr>
      <vt:lpstr>評価対象者の評価シートを開く</vt:lpstr>
      <vt:lpstr>設定した目標を確認する</vt:lpstr>
      <vt:lpstr>従業員の自己評価を確認する</vt:lpstr>
      <vt:lpstr>上長評価を入力する</vt:lpstr>
      <vt:lpstr>評価を承認する</vt:lpstr>
      <vt:lpstr>PowerPoint プレゼンテーション</vt:lpstr>
      <vt:lpstr>問い合わせ先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2023-09-21T09:16:50Z</cp:lastPrinted>
  <dcterms:created xsi:type="dcterms:W3CDTF">2016-03-28T07:47:57Z</dcterms:created>
  <dcterms:modified xsi:type="dcterms:W3CDTF">2024-12-24T05:30:51Z</dcterms:modified>
</cp:coreProperties>
</file>